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6"/>
  </p:notesMasterIdLst>
  <p:handoutMasterIdLst>
    <p:handoutMasterId r:id="rId17"/>
  </p:handoutMasterIdLst>
  <p:sldIdLst>
    <p:sldId id="331" r:id="rId2"/>
    <p:sldId id="345" r:id="rId3"/>
    <p:sldId id="353" r:id="rId4"/>
    <p:sldId id="347" r:id="rId5"/>
    <p:sldId id="348" r:id="rId6"/>
    <p:sldId id="349" r:id="rId7"/>
    <p:sldId id="355" r:id="rId8"/>
    <p:sldId id="341" r:id="rId9"/>
    <p:sldId id="357" r:id="rId10"/>
    <p:sldId id="356" r:id="rId11"/>
    <p:sldId id="358" r:id="rId12"/>
    <p:sldId id="337" r:id="rId13"/>
    <p:sldId id="352" r:id="rId14"/>
    <p:sldId id="360"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C2AB6C9E-A9E3-5940-ADEE-63B80A496830}">
          <p14:sldIdLst>
            <p14:sldId id="331"/>
            <p14:sldId id="345"/>
            <p14:sldId id="353"/>
            <p14:sldId id="347"/>
            <p14:sldId id="348"/>
            <p14:sldId id="349"/>
            <p14:sldId id="355"/>
            <p14:sldId id="341"/>
            <p14:sldId id="357"/>
            <p14:sldId id="356"/>
            <p14:sldId id="358"/>
            <p14:sldId id="337"/>
            <p14:sldId id="352"/>
            <p14:sldId id="36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80000"/>
    <a:srgbClr val="810000"/>
    <a:srgbClr val="EAEAEA"/>
    <a:srgbClr val="D40000"/>
    <a:srgbClr val="A5CE39"/>
    <a:srgbClr val="FC7700"/>
    <a:srgbClr val="417D9E"/>
    <a:srgbClr val="3581E4"/>
    <a:srgbClr val="35A5E4"/>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66" autoAdjust="0"/>
    <p:restoredTop sz="78726" autoAdjust="0"/>
  </p:normalViewPr>
  <p:slideViewPr>
    <p:cSldViewPr snapToGrid="0" snapToObjects="1">
      <p:cViewPr>
        <p:scale>
          <a:sx n="134" d="100"/>
          <a:sy n="134" d="100"/>
        </p:scale>
        <p:origin x="608" y="1168"/>
      </p:cViewPr>
      <p:guideLst>
        <p:guide orient="horz" pos="2160"/>
        <p:guide pos="2880"/>
      </p:guideLst>
    </p:cSldViewPr>
  </p:slideViewPr>
  <p:outlineViewPr>
    <p:cViewPr>
      <p:scale>
        <a:sx n="33" d="100"/>
        <a:sy n="33" d="100"/>
      </p:scale>
      <p:origin x="0" y="192"/>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00" d="100"/>
          <a:sy n="100" d="100"/>
        </p:scale>
        <p:origin x="-3056"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handoutMaster" Target="handoutMasters/handoutMaster1.xml"/><Relationship Id="rId18" Type="http://schemas.openxmlformats.org/officeDocument/2006/relationships/printerSettings" Target="printerSettings/printerSettings1.bin"/><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3748B00-F0D4-D848-8496-D5B2EC9A4902}" type="datetime1">
              <a:rPr lang="en-US" smtClean="0"/>
              <a:t>5/28/13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16A237C-D2E2-374F-92E5-4E682180515F}" type="slidenum">
              <a:rPr lang="en-US" smtClean="0"/>
              <a:t>‹#›</a:t>
            </a:fld>
            <a:endParaRPr lang="en-US"/>
          </a:p>
        </p:txBody>
      </p:sp>
    </p:spTree>
    <p:extLst>
      <p:ext uri="{BB962C8B-B14F-4D97-AF65-F5344CB8AC3E}">
        <p14:creationId xmlns:p14="http://schemas.microsoft.com/office/powerpoint/2010/main" val="12363358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F9C7FC0-5362-D244-A39D-780657CDE3B4}" type="datetime1">
              <a:rPr lang="en-US" smtClean="0"/>
              <a:t>5/28/13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111445-A870-4645-B3EA-C0DECEDD1E65}" type="slidenum">
              <a:rPr lang="en-US" smtClean="0"/>
              <a:t>‹#›</a:t>
            </a:fld>
            <a:endParaRPr lang="en-US"/>
          </a:p>
        </p:txBody>
      </p:sp>
    </p:spTree>
    <p:extLst>
      <p:ext uri="{BB962C8B-B14F-4D97-AF65-F5344CB8AC3E}">
        <p14:creationId xmlns:p14="http://schemas.microsoft.com/office/powerpoint/2010/main" val="373433654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a:t>
            </a:r>
            <a:r>
              <a:rPr lang="en-US" baseline="0" dirty="0" smtClean="0"/>
              <a:t> to Sales Engineer Certification training, Chapter 3:  Enterprise Infrastructure and Application Technologies.  We will be discussing the common modern day distributed application infrastructures and the technologies behind them.  Additionally, we will differentiate the technologies that are Supported by </a:t>
            </a:r>
            <a:r>
              <a:rPr lang="en-US" baseline="0" dirty="0" err="1" smtClean="0"/>
              <a:t>AppDynamics</a:t>
            </a:r>
            <a:r>
              <a:rPr lang="en-US" baseline="0" dirty="0" smtClean="0"/>
              <a:t> APM Solution, as well as technologies that are not Supported.</a:t>
            </a:r>
            <a:endParaRPr lang="en-US" dirty="0"/>
          </a:p>
        </p:txBody>
      </p:sp>
      <p:sp>
        <p:nvSpPr>
          <p:cNvPr id="4" name="Slide Number Placeholder 3"/>
          <p:cNvSpPr>
            <a:spLocks noGrp="1"/>
          </p:cNvSpPr>
          <p:nvPr>
            <p:ph type="sldNum" sz="quarter" idx="10"/>
          </p:nvPr>
        </p:nvSpPr>
        <p:spPr/>
        <p:txBody>
          <a:bodyPr/>
          <a:lstStyle/>
          <a:p>
            <a:fld id="{5B111445-A870-4645-B3EA-C0DECEDD1E65}" type="slidenum">
              <a:rPr lang="en-US" smtClean="0"/>
              <a:t>1</a:t>
            </a:fld>
            <a:endParaRPr lang="en-US"/>
          </a:p>
        </p:txBody>
      </p:sp>
    </p:spTree>
    <p:extLst>
      <p:ext uri="{BB962C8B-B14F-4D97-AF65-F5344CB8AC3E}">
        <p14:creationId xmlns:p14="http://schemas.microsoft.com/office/powerpoint/2010/main" val="3355282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default view when drilling down into the </a:t>
            </a:r>
            <a:r>
              <a:rPr lang="en-US" dirty="0" smtClean="0"/>
              <a:t>Transaction Snapshot</a:t>
            </a:r>
            <a:r>
              <a:rPr lang="en-US" baseline="0" dirty="0" smtClean="0"/>
              <a:t> is the Call Graph… </a:t>
            </a:r>
            <a:r>
              <a:rPr lang="en-US" dirty="0" smtClean="0"/>
              <a:t>Notice the Call Graph</a:t>
            </a:r>
            <a:r>
              <a:rPr lang="en-US" baseline="0" dirty="0" smtClean="0"/>
              <a:t> view shows the entire method call stack and this is where it identifies the EXACT line of code where the problem(s) exist for each method call as well as the transaction timing for all classes/methods.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5B111445-A870-4645-B3EA-C0DECEDD1E65}" type="slidenum">
              <a:rPr lang="en-US" smtClean="0"/>
              <a:t>10</a:t>
            </a:fld>
            <a:endParaRPr lang="en-US"/>
          </a:p>
        </p:txBody>
      </p:sp>
    </p:spTree>
    <p:extLst>
      <p:ext uri="{BB962C8B-B14F-4D97-AF65-F5344CB8AC3E}">
        <p14:creationId xmlns:p14="http://schemas.microsoft.com/office/powerpoint/2010/main" val="22400755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Agents</a:t>
            </a:r>
          </a:p>
          <a:p>
            <a:pPr lvl="1"/>
            <a:r>
              <a:rPr lang="en-US" dirty="0" smtClean="0"/>
              <a:t>JDK 1.5+, .NET v2.x+</a:t>
            </a:r>
          </a:p>
          <a:p>
            <a:endParaRPr lang="en-US" dirty="0" smtClean="0"/>
          </a:p>
          <a:p>
            <a:r>
              <a:rPr lang="en-US" dirty="0" smtClean="0"/>
              <a:t>Controller</a:t>
            </a:r>
          </a:p>
          <a:p>
            <a:pPr lvl="1"/>
            <a:r>
              <a:rPr lang="en-US" dirty="0" smtClean="0"/>
              <a:t>RHEL, </a:t>
            </a:r>
            <a:r>
              <a:rPr lang="en-US" dirty="0" err="1" smtClean="0"/>
              <a:t>CentOS</a:t>
            </a:r>
            <a:r>
              <a:rPr lang="en-US" dirty="0" smtClean="0"/>
              <a:t>, Fedora, Ubuntu, SUSE, Windows Server 2003, 2008</a:t>
            </a:r>
          </a:p>
          <a:p>
            <a:endParaRPr lang="en-US" dirty="0" smtClean="0"/>
          </a:p>
          <a:p>
            <a:r>
              <a:rPr lang="en-US" dirty="0" smtClean="0"/>
              <a:t>Containers</a:t>
            </a:r>
          </a:p>
          <a:p>
            <a:pPr lvl="1"/>
            <a:r>
              <a:rPr lang="en-US" dirty="0" smtClean="0"/>
              <a:t>WAS, WLS, Tomcat, </a:t>
            </a:r>
            <a:r>
              <a:rPr lang="en-US" dirty="0" err="1" smtClean="0"/>
              <a:t>JBoss</a:t>
            </a:r>
            <a:r>
              <a:rPr lang="en-US" dirty="0" smtClean="0"/>
              <a:t>, Jetty, </a:t>
            </a:r>
            <a:r>
              <a:rPr lang="en-US" dirty="0" err="1" smtClean="0"/>
              <a:t>OSGi</a:t>
            </a:r>
            <a:r>
              <a:rPr lang="en-US" dirty="0" smtClean="0"/>
              <a:t>, </a:t>
            </a:r>
          </a:p>
          <a:p>
            <a:endParaRPr lang="en-US" dirty="0" smtClean="0"/>
          </a:p>
          <a:p>
            <a:r>
              <a:rPr lang="en-US" dirty="0" smtClean="0"/>
              <a:t>Automatic Discovery</a:t>
            </a:r>
          </a:p>
          <a:p>
            <a:pPr lvl="1"/>
            <a:r>
              <a:rPr lang="en-US" dirty="0" smtClean="0"/>
              <a:t>Web Frameworks, messaging, SOA, RMI, JDBC, Caches, Big Data/</a:t>
            </a:r>
            <a:r>
              <a:rPr lang="en-US" dirty="0" err="1" smtClean="0"/>
              <a:t>NoSQL</a:t>
            </a:r>
            <a:r>
              <a:rPr lang="en-US" dirty="0" smtClean="0"/>
              <a:t> (</a:t>
            </a:r>
            <a:r>
              <a:rPr lang="en-US" dirty="0" err="1" smtClean="0"/>
              <a:t>MongoDB</a:t>
            </a:r>
            <a:r>
              <a:rPr lang="en-US" dirty="0" smtClean="0"/>
              <a:t>, </a:t>
            </a:r>
            <a:r>
              <a:rPr lang="en-US" dirty="0" err="1" smtClean="0"/>
              <a:t>Casandra</a:t>
            </a:r>
            <a:r>
              <a:rPr lang="en-US" dirty="0" smtClean="0"/>
              <a:t>)</a:t>
            </a:r>
          </a:p>
          <a:p>
            <a:endParaRPr lang="en-US" dirty="0" smtClean="0"/>
          </a:p>
          <a:p>
            <a:r>
              <a:rPr lang="en-US" dirty="0" smtClean="0"/>
              <a:t>COBOL, C++, Legacy Compiled Code Apps, Mainframes, Oracle Applications/Siebel/</a:t>
            </a:r>
            <a:r>
              <a:rPr lang="en-US" dirty="0" err="1" smtClean="0"/>
              <a:t>JDEdwards</a:t>
            </a:r>
            <a:r>
              <a:rPr lang="en-US" dirty="0" smtClean="0"/>
              <a:t>, SAP, not supported</a:t>
            </a:r>
          </a:p>
          <a:p>
            <a:r>
              <a:rPr lang="en-US" dirty="0" smtClean="0"/>
              <a:t>Partial Support: Fat Client Apps on Desktop, </a:t>
            </a:r>
            <a:r>
              <a:rPr lang="en-US" dirty="0" err="1" smtClean="0"/>
              <a:t>Peoplesoft</a:t>
            </a:r>
            <a:r>
              <a:rPr lang="en-US" dirty="0" smtClean="0"/>
              <a:t> (Tuxedo)</a:t>
            </a:r>
          </a:p>
          <a:p>
            <a:endParaRPr lang="en-US" dirty="0"/>
          </a:p>
        </p:txBody>
      </p:sp>
      <p:sp>
        <p:nvSpPr>
          <p:cNvPr id="4" name="Slide Number Placeholder 3"/>
          <p:cNvSpPr>
            <a:spLocks noGrp="1"/>
          </p:cNvSpPr>
          <p:nvPr>
            <p:ph type="sldNum" sz="quarter" idx="10"/>
          </p:nvPr>
        </p:nvSpPr>
        <p:spPr/>
        <p:txBody>
          <a:bodyPr/>
          <a:lstStyle/>
          <a:p>
            <a:fld id="{5B111445-A870-4645-B3EA-C0DECEDD1E65}" type="slidenum">
              <a:rPr lang="en-US" smtClean="0"/>
              <a:t>11</a:t>
            </a:fld>
            <a:endParaRPr lang="en-US"/>
          </a:p>
        </p:txBody>
      </p:sp>
    </p:spTree>
    <p:extLst>
      <p:ext uri="{BB962C8B-B14F-4D97-AF65-F5344CB8AC3E}">
        <p14:creationId xmlns:p14="http://schemas.microsoft.com/office/powerpoint/2010/main" val="21617234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you can see from this Agent Support Matrix… the </a:t>
            </a:r>
            <a:r>
              <a:rPr lang="en-US" baseline="0" dirty="0" err="1" smtClean="0"/>
              <a:t>AppServerAgent</a:t>
            </a:r>
            <a:r>
              <a:rPr lang="en-US" baseline="0" dirty="0" smtClean="0"/>
              <a:t> Support is quite extensive for both Java and .NET.   Several common </a:t>
            </a:r>
            <a:r>
              <a:rPr lang="en-US" baseline="0" dirty="0" err="1" smtClean="0"/>
              <a:t>AppServers</a:t>
            </a:r>
            <a:r>
              <a:rPr lang="en-US" baseline="0" dirty="0" smtClean="0"/>
              <a:t> are Tomcat, </a:t>
            </a:r>
            <a:r>
              <a:rPr lang="en-US" baseline="0" dirty="0" err="1" smtClean="0"/>
              <a:t>Jboss</a:t>
            </a:r>
            <a:r>
              <a:rPr lang="en-US" baseline="0" dirty="0" smtClean="0"/>
              <a:t>, </a:t>
            </a:r>
            <a:r>
              <a:rPr lang="en-US" baseline="0" dirty="0" err="1" smtClean="0"/>
              <a:t>WebLogic</a:t>
            </a:r>
            <a:r>
              <a:rPr lang="en-US" baseline="0" dirty="0" smtClean="0"/>
              <a:t> and </a:t>
            </a:r>
            <a:r>
              <a:rPr lang="en-US" baseline="0" dirty="0" err="1" smtClean="0"/>
              <a:t>WebSphere</a:t>
            </a:r>
            <a:r>
              <a:rPr lang="en-US" baseline="0" dirty="0" smtClean="0"/>
              <a:t>, Frameworks:  Spring, Struts, JSF, Servlets, Applets</a:t>
            </a:r>
            <a:endParaRPr lang="en-US" dirty="0"/>
          </a:p>
        </p:txBody>
      </p:sp>
      <p:sp>
        <p:nvSpPr>
          <p:cNvPr id="4" name="Slide Number Placeholder 3"/>
          <p:cNvSpPr>
            <a:spLocks noGrp="1"/>
          </p:cNvSpPr>
          <p:nvPr>
            <p:ph type="sldNum" sz="quarter" idx="10"/>
          </p:nvPr>
        </p:nvSpPr>
        <p:spPr/>
        <p:txBody>
          <a:bodyPr/>
          <a:lstStyle/>
          <a:p>
            <a:fld id="{5B111445-A870-4645-B3EA-C0DECEDD1E65}" type="slidenum">
              <a:rPr lang="en-US" smtClean="0"/>
              <a:t>12</a:t>
            </a:fld>
            <a:endParaRPr lang="en-US"/>
          </a:p>
        </p:txBody>
      </p:sp>
    </p:spTree>
    <p:extLst>
      <p:ext uri="{BB962C8B-B14F-4D97-AF65-F5344CB8AC3E}">
        <p14:creationId xmlns:p14="http://schemas.microsoft.com/office/powerpoint/2010/main" val="10420032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Initial PHP Support</a:t>
            </a:r>
            <a:r>
              <a:rPr lang="en-US" baseline="0" dirty="0" smtClean="0"/>
              <a:t> is limited to the LAMP Stack, PHP versions 5.3, 5.4, on Linux with Drupal 7, </a:t>
            </a:r>
            <a:r>
              <a:rPr lang="en-US" baseline="0" dirty="0" err="1" smtClean="0"/>
              <a:t>WordPress</a:t>
            </a:r>
            <a:r>
              <a:rPr lang="en-US" baseline="0" dirty="0" smtClean="0"/>
              <a:t> 3, </a:t>
            </a:r>
            <a:r>
              <a:rPr lang="en-US" baseline="0" dirty="0" err="1" smtClean="0"/>
              <a:t>Zend</a:t>
            </a:r>
            <a:r>
              <a:rPr lang="en-US" baseline="0" dirty="0" smtClean="0"/>
              <a:t> 1, </a:t>
            </a:r>
            <a:r>
              <a:rPr lang="en-US" baseline="0" dirty="0" err="1" smtClean="0"/>
              <a:t>Symfony</a:t>
            </a:r>
            <a:r>
              <a:rPr lang="en-US" baseline="0" dirty="0" smtClean="0"/>
              <a:t> 1 &amp; 2 and HTTP Support. </a:t>
            </a:r>
            <a:r>
              <a:rPr lang="en-US" baseline="0" dirty="0" err="1" smtClean="0"/>
              <a:t>Backends</a:t>
            </a:r>
            <a:r>
              <a:rPr lang="en-US" baseline="0" dirty="0" smtClean="0"/>
              <a:t> MySQL, PDO, and Cache Monitoring with Alternative PHP Cache and </a:t>
            </a:r>
            <a:r>
              <a:rPr lang="en-US" baseline="0" dirty="0" err="1" smtClean="0"/>
              <a:t>memchached</a:t>
            </a:r>
            <a:r>
              <a:rPr lang="en-US" baseline="0" dirty="0" smtClean="0"/>
              <a:t> supported as well.</a:t>
            </a:r>
            <a:endParaRPr lang="en-US" dirty="0"/>
          </a:p>
        </p:txBody>
      </p:sp>
      <p:sp>
        <p:nvSpPr>
          <p:cNvPr id="4" name="Slide Number Placeholder 3"/>
          <p:cNvSpPr>
            <a:spLocks noGrp="1"/>
          </p:cNvSpPr>
          <p:nvPr>
            <p:ph type="sldNum" sz="quarter" idx="10"/>
          </p:nvPr>
        </p:nvSpPr>
        <p:spPr/>
        <p:txBody>
          <a:bodyPr/>
          <a:lstStyle/>
          <a:p>
            <a:fld id="{5B111445-A870-4645-B3EA-C0DECEDD1E65}" type="slidenum">
              <a:rPr lang="en-US" smtClean="0"/>
              <a:t>13</a:t>
            </a:fld>
            <a:endParaRPr lang="en-US"/>
          </a:p>
        </p:txBody>
      </p:sp>
    </p:spTree>
    <p:extLst>
      <p:ext uri="{BB962C8B-B14F-4D97-AF65-F5344CB8AC3E}">
        <p14:creationId xmlns:p14="http://schemas.microsoft.com/office/powerpoint/2010/main" val="2984223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smtClean="0"/>
              <a:t>In Summary… we’ve seen an Overview of Distributed Application Architectures:  Java, .NET, PHP</a:t>
            </a:r>
          </a:p>
          <a:p>
            <a:pPr marL="0" indent="0">
              <a:buNone/>
            </a:pPr>
            <a:endParaRPr lang="en-US" sz="1050" dirty="0" smtClean="0"/>
          </a:p>
          <a:p>
            <a:r>
              <a:rPr lang="en-US" sz="2800" dirty="0" smtClean="0"/>
              <a:t>How </a:t>
            </a:r>
            <a:r>
              <a:rPr lang="en-US" sz="2800" dirty="0" err="1" smtClean="0"/>
              <a:t>AppDynamics</a:t>
            </a:r>
            <a:r>
              <a:rPr lang="en-US" sz="2800" dirty="0" smtClean="0"/>
              <a:t> </a:t>
            </a:r>
            <a:r>
              <a:rPr lang="en-US" sz="2800" dirty="0" err="1" smtClean="0"/>
              <a:t>Instumentation</a:t>
            </a:r>
            <a:r>
              <a:rPr lang="en-US" sz="2800" dirty="0" smtClean="0"/>
              <a:t> (BCI) and Agent Technology Works </a:t>
            </a:r>
          </a:p>
          <a:p>
            <a:pPr lvl="1"/>
            <a:r>
              <a:rPr lang="en-US" sz="2400" dirty="0" smtClean="0"/>
              <a:t>Enables Business Transaction Auto-Discovery, giving End-User Business Context</a:t>
            </a:r>
            <a:endParaRPr lang="en-US" sz="1050" dirty="0" smtClean="0"/>
          </a:p>
          <a:p>
            <a:pPr marL="0" indent="0">
              <a:buNone/>
            </a:pPr>
            <a:endParaRPr lang="en-US" sz="1050" dirty="0" smtClean="0"/>
          </a:p>
          <a:p>
            <a:r>
              <a:rPr lang="en-US" sz="2800" dirty="0" smtClean="0"/>
              <a:t>Reviewed Common APM Goals </a:t>
            </a:r>
          </a:p>
          <a:p>
            <a:pPr lvl="1"/>
            <a:r>
              <a:rPr lang="en-US" sz="2400" dirty="0" smtClean="0"/>
              <a:t>Root Cause Identification</a:t>
            </a:r>
          </a:p>
          <a:p>
            <a:pPr lvl="1"/>
            <a:r>
              <a:rPr lang="en-US" sz="2400" dirty="0" smtClean="0"/>
              <a:t>Code-level Visibility of Application</a:t>
            </a:r>
          </a:p>
          <a:p>
            <a:pPr marL="0" indent="0">
              <a:buNone/>
            </a:pPr>
            <a:endParaRPr lang="en-US" sz="1050" dirty="0" smtClean="0"/>
          </a:p>
          <a:p>
            <a:r>
              <a:rPr lang="en-US" sz="2800" dirty="0" err="1" smtClean="0"/>
              <a:t>AppDynamics</a:t>
            </a:r>
            <a:r>
              <a:rPr lang="en-US" sz="2800" dirty="0" smtClean="0"/>
              <a:t> Supported Environments</a:t>
            </a:r>
            <a:endParaRPr lang="en-US" sz="2800" dirty="0"/>
          </a:p>
        </p:txBody>
      </p:sp>
      <p:sp>
        <p:nvSpPr>
          <p:cNvPr id="4" name="Slide Number Placeholder 3"/>
          <p:cNvSpPr>
            <a:spLocks noGrp="1"/>
          </p:cNvSpPr>
          <p:nvPr>
            <p:ph type="sldNum" sz="quarter" idx="10"/>
          </p:nvPr>
        </p:nvSpPr>
        <p:spPr/>
        <p:txBody>
          <a:bodyPr/>
          <a:lstStyle/>
          <a:p>
            <a:fld id="{5B111445-A870-4645-B3EA-C0DECEDD1E65}" type="slidenum">
              <a:rPr lang="en-US" smtClean="0"/>
              <a:t>14</a:t>
            </a:fld>
            <a:endParaRPr lang="en-US"/>
          </a:p>
        </p:txBody>
      </p:sp>
    </p:spTree>
    <p:extLst>
      <p:ext uri="{BB962C8B-B14F-4D97-AF65-F5344CB8AC3E}">
        <p14:creationId xmlns:p14="http://schemas.microsoft.com/office/powerpoint/2010/main" val="95063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agenda will include</a:t>
            </a:r>
            <a:r>
              <a:rPr lang="en-US" baseline="0" dirty="0" smtClean="0"/>
              <a:t> an overview modern distributed applications and their architectures. We will also discuss how </a:t>
            </a:r>
            <a:r>
              <a:rPr lang="en-US" baseline="0" dirty="0" err="1" smtClean="0"/>
              <a:t>AppDynamics</a:t>
            </a:r>
            <a:r>
              <a:rPr lang="en-US" baseline="0" dirty="0" smtClean="0"/>
              <a:t> can give us code-level visibility of issues in your application as well as  a business flavor as opposed to just being performance related. This is often of keen interest to our customers where users are in the line of business and would like to have some visibility into business operations. We’ll then wrap up with some exercises.</a:t>
            </a:r>
            <a:endParaRPr lang="en-US" dirty="0"/>
          </a:p>
        </p:txBody>
      </p:sp>
      <p:sp>
        <p:nvSpPr>
          <p:cNvPr id="4" name="Slide Number Placeholder 3"/>
          <p:cNvSpPr>
            <a:spLocks noGrp="1"/>
          </p:cNvSpPr>
          <p:nvPr>
            <p:ph type="sldNum" sz="quarter" idx="10"/>
          </p:nvPr>
        </p:nvSpPr>
        <p:spPr/>
        <p:txBody>
          <a:bodyPr/>
          <a:lstStyle/>
          <a:p>
            <a:fld id="{5B111445-A870-4645-B3EA-C0DECEDD1E65}" type="slidenum">
              <a:rPr lang="en-US" smtClean="0"/>
              <a:t>2</a:t>
            </a:fld>
            <a:endParaRPr lang="en-US"/>
          </a:p>
        </p:txBody>
      </p:sp>
    </p:spTree>
    <p:extLst>
      <p:ext uri="{BB962C8B-B14F-4D97-AF65-F5344CB8AC3E}">
        <p14:creationId xmlns:p14="http://schemas.microsoft.com/office/powerpoint/2010/main" val="394273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Over </a:t>
            </a:r>
            <a:r>
              <a:rPr lang="en-US" sz="1200" kern="1200" dirty="0" smtClean="0">
                <a:solidFill>
                  <a:schemeClr val="tx1"/>
                </a:solidFill>
                <a:effectLst/>
                <a:latin typeface="+mn-lt"/>
                <a:ea typeface="+mn-ea"/>
                <a:cs typeface="+mn-cs"/>
              </a:rPr>
              <a:t>time, </a:t>
            </a:r>
            <a:r>
              <a:rPr lang="en-US" sz="1200" kern="1200" dirty="0" smtClean="0">
                <a:solidFill>
                  <a:schemeClr val="tx1"/>
                </a:solidFill>
                <a:effectLst/>
                <a:latin typeface="+mn-lt"/>
                <a:ea typeface="+mn-ea"/>
                <a:cs typeface="+mn-cs"/>
              </a:rPr>
              <a:t>modern</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application </a:t>
            </a:r>
            <a:r>
              <a:rPr lang="en-US" sz="1200" kern="1200" dirty="0" smtClean="0">
                <a:solidFill>
                  <a:schemeClr val="tx1"/>
                </a:solidFill>
                <a:effectLst/>
                <a:latin typeface="+mn-lt"/>
                <a:ea typeface="+mn-ea"/>
                <a:cs typeface="+mn-cs"/>
              </a:rPr>
              <a:t>architectures and operating environments have grown in complexity.  From the introduction of </a:t>
            </a:r>
            <a:r>
              <a:rPr lang="en-US" sz="1200" kern="1200" dirty="0" smtClean="0">
                <a:solidFill>
                  <a:schemeClr val="tx1"/>
                </a:solidFill>
                <a:effectLst/>
                <a:latin typeface="+mn-lt"/>
                <a:ea typeface="+mn-ea"/>
                <a:cs typeface="+mn-cs"/>
              </a:rPr>
              <a:t>SOA distributed</a:t>
            </a:r>
            <a:r>
              <a:rPr lang="en-US" sz="1200" kern="1200" baseline="0" dirty="0" smtClean="0">
                <a:solidFill>
                  <a:schemeClr val="tx1"/>
                </a:solidFill>
                <a:effectLst/>
                <a:latin typeface="+mn-lt"/>
                <a:ea typeface="+mn-ea"/>
                <a:cs typeface="+mn-cs"/>
              </a:rPr>
              <a:t> environments</a:t>
            </a:r>
            <a:r>
              <a:rPr lang="en-US" sz="1200" kern="1200" dirty="0" smtClean="0">
                <a:solidFill>
                  <a:schemeClr val="tx1"/>
                </a:solidFill>
                <a:effectLst/>
                <a:latin typeface="+mn-lt"/>
                <a:ea typeface="+mn-ea"/>
                <a:cs typeface="+mn-cs"/>
              </a:rPr>
              <a:t> (Mule, </a:t>
            </a:r>
            <a:r>
              <a:rPr lang="en-US" sz="1200" kern="1200" dirty="0" err="1" smtClean="0">
                <a:solidFill>
                  <a:schemeClr val="tx1"/>
                </a:solidFill>
                <a:effectLst/>
                <a:latin typeface="+mn-lt"/>
                <a:ea typeface="+mn-ea"/>
                <a:cs typeface="+mn-cs"/>
              </a:rPr>
              <a:t>Tibco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WebMethods</a:t>
            </a:r>
            <a:r>
              <a:rPr lang="en-US" sz="1200" kern="1200" dirty="0" smtClean="0">
                <a:solidFill>
                  <a:schemeClr val="tx1"/>
                </a:solidFill>
                <a:effectLst/>
                <a:latin typeface="+mn-lt"/>
                <a:ea typeface="+mn-ea"/>
                <a:cs typeface="+mn-cs"/>
              </a:rPr>
              <a:t> ESBs).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To </a:t>
            </a:r>
            <a:r>
              <a:rPr lang="en-US" sz="1200" kern="1200" dirty="0" smtClean="0">
                <a:solidFill>
                  <a:schemeClr val="tx1"/>
                </a:solidFill>
                <a:effectLst/>
                <a:latin typeface="+mn-lt"/>
                <a:ea typeface="+mn-ea"/>
                <a:cs typeface="+mn-cs"/>
              </a:rPr>
              <a:t>the additions</a:t>
            </a:r>
            <a:r>
              <a:rPr lang="en-US" sz="1200" kern="1200" baseline="0" dirty="0" smtClean="0">
                <a:solidFill>
                  <a:schemeClr val="tx1"/>
                </a:solidFill>
                <a:effectLst/>
                <a:latin typeface="+mn-lt"/>
                <a:ea typeface="+mn-ea"/>
                <a:cs typeface="+mn-cs"/>
              </a:rPr>
              <a:t> of</a:t>
            </a:r>
            <a:r>
              <a:rPr 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Cloud (Amazon EC2</a:t>
            </a:r>
            <a:r>
              <a:rPr lang="en-US" sz="1200" kern="1200" baseline="0" dirty="0" smtClean="0">
                <a:solidFill>
                  <a:schemeClr val="tx1"/>
                </a:solidFill>
                <a:effectLst/>
                <a:latin typeface="+mn-lt"/>
                <a:ea typeface="+mn-ea"/>
                <a:cs typeface="+mn-cs"/>
              </a:rPr>
              <a:t> and Windows Azure becoming low-cost alternative in apps)</a:t>
            </a:r>
            <a:r>
              <a:rPr lang="en-US"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and Big </a:t>
            </a:r>
            <a:r>
              <a:rPr lang="en-US" sz="1200" kern="1200" dirty="0" smtClean="0">
                <a:solidFill>
                  <a:schemeClr val="tx1"/>
                </a:solidFill>
                <a:effectLst/>
                <a:latin typeface="+mn-lt"/>
                <a:ea typeface="+mn-ea"/>
                <a:cs typeface="+mn-cs"/>
              </a:rPr>
              <a:t>Data (</a:t>
            </a:r>
            <a:r>
              <a:rPr lang="en-US" sz="1200" kern="1200" dirty="0" err="1" smtClean="0">
                <a:solidFill>
                  <a:schemeClr val="tx1"/>
                </a:solidFill>
                <a:effectLst/>
                <a:latin typeface="+mn-lt"/>
                <a:ea typeface="+mn-ea"/>
                <a:cs typeface="+mn-cs"/>
              </a:rPr>
              <a:t>Hadoop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Casandra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MongoDB</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And even dynamic</a:t>
            </a:r>
            <a:r>
              <a:rPr lang="en-US" sz="1200" kern="1200" baseline="0" dirty="0" smtClean="0">
                <a:solidFill>
                  <a:schemeClr val="tx1"/>
                </a:solidFill>
                <a:effectLst/>
                <a:latin typeface="+mn-lt"/>
                <a:ea typeface="+mn-ea"/>
                <a:cs typeface="+mn-cs"/>
              </a:rPr>
              <a:t> data caching with Coherence and </a:t>
            </a:r>
            <a:r>
              <a:rPr lang="en-US" sz="1200" kern="1200" baseline="0" dirty="0" err="1" smtClean="0">
                <a:solidFill>
                  <a:schemeClr val="tx1"/>
                </a:solidFill>
                <a:effectLst/>
                <a:latin typeface="+mn-lt"/>
                <a:ea typeface="+mn-ea"/>
                <a:cs typeface="+mn-cs"/>
              </a:rPr>
              <a:t>Memecached</a:t>
            </a:r>
            <a:r>
              <a:rPr lang="en-US" sz="1200" kern="1200" baseline="0" dirty="0" smtClean="0">
                <a:solidFill>
                  <a:schemeClr val="tx1"/>
                </a:solidFill>
                <a:effectLst/>
                <a:latin typeface="+mn-lt"/>
                <a:ea typeface="+mn-ea"/>
                <a:cs typeface="+mn-cs"/>
              </a:rPr>
              <a:t>…  Also</a:t>
            </a:r>
            <a:r>
              <a:rPr lang="en-US" sz="1200" kern="1200" dirty="0" smtClean="0">
                <a:solidFill>
                  <a:schemeClr val="tx1"/>
                </a:solidFill>
                <a:effectLst/>
                <a:latin typeface="+mn-lt"/>
                <a:ea typeface="+mn-ea"/>
                <a:cs typeface="+mn-cs"/>
              </a:rPr>
              <a:t> Web </a:t>
            </a:r>
            <a:r>
              <a:rPr lang="en-US" sz="1200" kern="1200" dirty="0" smtClean="0">
                <a:solidFill>
                  <a:schemeClr val="tx1"/>
                </a:solidFill>
                <a:effectLst/>
                <a:latin typeface="+mn-lt"/>
                <a:ea typeface="+mn-ea"/>
                <a:cs typeface="+mn-cs"/>
              </a:rPr>
              <a:t>2.0, more code being introduced into the Browser-level and </a:t>
            </a:r>
            <a:r>
              <a:rPr lang="en-US" sz="1200" kern="1200" dirty="0" err="1" smtClean="0">
                <a:solidFill>
                  <a:schemeClr val="tx1"/>
                </a:solidFill>
                <a:effectLst/>
                <a:latin typeface="+mn-lt"/>
                <a:ea typeface="+mn-ea"/>
                <a:cs typeface="+mn-cs"/>
              </a:rPr>
              <a:t>freuqent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Agile Development-shorter</a:t>
            </a:r>
            <a:r>
              <a:rPr lang="en-US" sz="1200" kern="1200" baseline="0" dirty="0" smtClean="0">
                <a:solidFill>
                  <a:schemeClr val="tx1"/>
                </a:solidFill>
                <a:effectLst/>
                <a:latin typeface="+mn-lt"/>
                <a:ea typeface="+mn-ea"/>
                <a:cs typeface="+mn-cs"/>
              </a:rPr>
              <a:t> release cycles, make monitoring these distributed applications more difficult.</a:t>
            </a:r>
          </a:p>
          <a:p>
            <a:endParaRPr lang="en-US" sz="1200" kern="1200" baseline="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5B111445-A870-4645-B3EA-C0DECEDD1E65}" type="slidenum">
              <a:rPr lang="en-US" smtClean="0"/>
              <a:t>3</a:t>
            </a:fld>
            <a:endParaRPr lang="en-US"/>
          </a:p>
        </p:txBody>
      </p:sp>
    </p:spTree>
    <p:extLst>
      <p:ext uri="{BB962C8B-B14F-4D97-AF65-F5344CB8AC3E}">
        <p14:creationId xmlns:p14="http://schemas.microsoft.com/office/powerpoint/2010/main" val="1499376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example of a Java/J2EE Application Architecture</a:t>
            </a:r>
            <a:r>
              <a:rPr lang="en-US" baseline="0" dirty="0" smtClean="0"/>
              <a:t> with a few front-end clients, one Desktop UI using Java Swing or </a:t>
            </a:r>
            <a:r>
              <a:rPr lang="en-US" baseline="0" dirty="0" err="1" smtClean="0"/>
              <a:t>Absract</a:t>
            </a:r>
            <a:r>
              <a:rPr lang="en-US" baseline="0" dirty="0" smtClean="0"/>
              <a:t> Window Toolkit, a Console App, perhaps accessed by the web browser and a Mobile App using Java ME APIs, MDP, </a:t>
            </a:r>
            <a:r>
              <a:rPr lang="en-US" baseline="0" dirty="0" err="1" smtClean="0"/>
              <a:t>JavaZD</a:t>
            </a:r>
            <a:endParaRPr lang="en-US" baseline="0" dirty="0"/>
          </a:p>
          <a:p>
            <a:endParaRPr lang="en-US" baseline="0" dirty="0"/>
          </a:p>
          <a:p>
            <a:r>
              <a:rPr lang="en-US" baseline="0" dirty="0" smtClean="0"/>
              <a:t>The Enterprise Components consist of Session and Message-Driven EJBs and a Timer Service</a:t>
            </a:r>
          </a:p>
          <a:p>
            <a:endParaRPr lang="en-US" baseline="0" dirty="0" smtClean="0"/>
          </a:p>
          <a:p>
            <a:r>
              <a:rPr lang="en-US" baseline="0" dirty="0" smtClean="0"/>
              <a:t>There is a Web App/Services Layer with several frameworks including JAX-WS, JAX-RS, Java Service Faces, Java Service Pages, Servlets and so on…</a:t>
            </a:r>
          </a:p>
          <a:p>
            <a:endParaRPr lang="en-US" baseline="0" dirty="0" smtClean="0"/>
          </a:p>
          <a:p>
            <a:r>
              <a:rPr lang="en-US" baseline="0" dirty="0" smtClean="0"/>
              <a:t>Additional Integration, Interoperability and Security can be implemented with RMI, JMS, JCA, JNDI, JAAS</a:t>
            </a:r>
          </a:p>
          <a:p>
            <a:endParaRPr lang="en-US" baseline="0" dirty="0" smtClean="0"/>
          </a:p>
          <a:p>
            <a:r>
              <a:rPr lang="en-US" baseline="0" dirty="0" smtClean="0"/>
              <a:t>And, the Data Layer can be accessed using JDBC, JDO/JPA or JTA calls</a:t>
            </a:r>
          </a:p>
          <a:p>
            <a:endParaRPr lang="en-US" baseline="0" dirty="0" smtClean="0"/>
          </a:p>
          <a:p>
            <a:r>
              <a:rPr lang="en-US" baseline="0" dirty="0" smtClean="0"/>
              <a:t>All run in the Java Virtual Machine or JVM, which could be Tomcat, </a:t>
            </a:r>
            <a:r>
              <a:rPr lang="en-US" baseline="0" dirty="0" err="1" smtClean="0"/>
              <a:t>JBoss</a:t>
            </a:r>
            <a:r>
              <a:rPr lang="en-US" baseline="0" dirty="0" smtClean="0"/>
              <a:t>, </a:t>
            </a:r>
            <a:r>
              <a:rPr lang="en-US" baseline="0" dirty="0" err="1" smtClean="0"/>
              <a:t>WebLogic</a:t>
            </a:r>
            <a:r>
              <a:rPr lang="en-US" baseline="0" dirty="0" smtClean="0"/>
              <a:t>, </a:t>
            </a:r>
            <a:r>
              <a:rPr lang="en-US" baseline="0" dirty="0" err="1" smtClean="0"/>
              <a:t>WebSphere</a:t>
            </a:r>
            <a:r>
              <a:rPr lang="en-US" baseline="0" dirty="0" smtClean="0"/>
              <a:t>, and </a:t>
            </a:r>
            <a:r>
              <a:rPr lang="en-US" baseline="0" dirty="0" err="1" smtClean="0"/>
              <a:t>OpenEJB</a:t>
            </a:r>
            <a:r>
              <a:rPr lang="en-US" baseline="0" dirty="0" smtClean="0"/>
              <a:t> for Enterprise</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5B111445-A870-4645-B3EA-C0DECEDD1E65}" type="slidenum">
              <a:rPr lang="en-US" smtClean="0"/>
              <a:t>4</a:t>
            </a:fld>
            <a:endParaRPr lang="en-US"/>
          </a:p>
        </p:txBody>
      </p:sp>
    </p:spTree>
    <p:extLst>
      <p:ext uri="{BB962C8B-B14F-4D97-AF65-F5344CB8AC3E}">
        <p14:creationId xmlns:p14="http://schemas.microsoft.com/office/powerpoint/2010/main" val="95063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example of a .NET Application</a:t>
            </a:r>
            <a:r>
              <a:rPr lang="en-US" baseline="0" dirty="0" smtClean="0"/>
              <a:t> </a:t>
            </a:r>
          </a:p>
          <a:p>
            <a:r>
              <a:rPr lang="en-US" sz="3300" dirty="0" smtClean="0"/>
              <a:t>Front-End Clients</a:t>
            </a:r>
          </a:p>
          <a:p>
            <a:pPr lvl="1"/>
            <a:r>
              <a:rPr lang="en-US" sz="2500" dirty="0" smtClean="0"/>
              <a:t>Desktop UI in WPF, Windows Forms</a:t>
            </a:r>
          </a:p>
          <a:p>
            <a:pPr lvl="1"/>
            <a:r>
              <a:rPr lang="en-US" sz="2500" dirty="0" smtClean="0"/>
              <a:t>Console App using Web browser</a:t>
            </a:r>
          </a:p>
          <a:p>
            <a:pPr lvl="1"/>
            <a:r>
              <a:rPr lang="en-US" sz="2500" dirty="0" smtClean="0"/>
              <a:t>Mobile App Clients on Silverlight, XNA Framework</a:t>
            </a:r>
          </a:p>
          <a:p>
            <a:pPr lvl="1"/>
            <a:r>
              <a:rPr lang="en-US" sz="2500" dirty="0" smtClean="0"/>
              <a:t>Implements .NET Framework Class Library, runs in Common Language Runtime (CLR)</a:t>
            </a:r>
          </a:p>
          <a:p>
            <a:r>
              <a:rPr lang="en-US" dirty="0" smtClean="0"/>
              <a:t>Internet Information Services (IIS)/Windows Application Server (WAS):  </a:t>
            </a:r>
          </a:p>
          <a:p>
            <a:pPr lvl="1"/>
            <a:r>
              <a:rPr lang="en-US" sz="2500" dirty="0" smtClean="0"/>
              <a:t>Enterprise Component Frameworks: WCF, WF, MS Message Queue, Windows Services</a:t>
            </a:r>
          </a:p>
          <a:p>
            <a:pPr lvl="1"/>
            <a:r>
              <a:rPr lang="en-US" sz="2500" dirty="0" smtClean="0"/>
              <a:t>Web Apps/Services:  WCF Web Services, ASP.NET, MVC, Silverlight</a:t>
            </a:r>
          </a:p>
          <a:p>
            <a:pPr lvl="1"/>
            <a:r>
              <a:rPr lang="en-US" sz="2500" dirty="0" smtClean="0"/>
              <a:t>Data Access:  ADO.NET, Entity Framework </a:t>
            </a:r>
          </a:p>
          <a:p>
            <a:pPr lvl="1"/>
            <a:r>
              <a:rPr lang="en-US" sz="2500" dirty="0" smtClean="0"/>
              <a:t>Runs in Common Language Runtime (CLR)</a:t>
            </a:r>
          </a:p>
          <a:p>
            <a:endParaRPr lang="en-US" dirty="0"/>
          </a:p>
        </p:txBody>
      </p:sp>
      <p:sp>
        <p:nvSpPr>
          <p:cNvPr id="4" name="Slide Number Placeholder 3"/>
          <p:cNvSpPr>
            <a:spLocks noGrp="1"/>
          </p:cNvSpPr>
          <p:nvPr>
            <p:ph type="sldNum" sz="quarter" idx="10"/>
          </p:nvPr>
        </p:nvSpPr>
        <p:spPr/>
        <p:txBody>
          <a:bodyPr/>
          <a:lstStyle/>
          <a:p>
            <a:fld id="{5B111445-A870-4645-B3EA-C0DECEDD1E65}" type="slidenum">
              <a:rPr lang="en-US" smtClean="0"/>
              <a:t>5</a:t>
            </a:fld>
            <a:endParaRPr lang="en-US"/>
          </a:p>
        </p:txBody>
      </p:sp>
    </p:spTree>
    <p:extLst>
      <p:ext uri="{BB962C8B-B14F-4D97-AF65-F5344CB8AC3E}">
        <p14:creationId xmlns:p14="http://schemas.microsoft.com/office/powerpoint/2010/main" val="95063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PHP can be both Procedural or Object-Oriented</a:t>
            </a:r>
          </a:p>
          <a:p>
            <a:r>
              <a:rPr lang="en-US" dirty="0" smtClean="0"/>
              <a:t>Interpreted to </a:t>
            </a:r>
            <a:r>
              <a:rPr lang="en-US" dirty="0" err="1" smtClean="0"/>
              <a:t>ByteCode</a:t>
            </a:r>
            <a:r>
              <a:rPr lang="en-US" dirty="0" smtClean="0"/>
              <a:t> and then run by the </a:t>
            </a:r>
            <a:r>
              <a:rPr lang="en-US" dirty="0" err="1" smtClean="0"/>
              <a:t>Zend</a:t>
            </a:r>
            <a:r>
              <a:rPr lang="en-US" dirty="0" smtClean="0"/>
              <a:t> engine</a:t>
            </a:r>
          </a:p>
          <a:p>
            <a:r>
              <a:rPr lang="en-US" dirty="0" smtClean="0"/>
              <a:t>Lamp Stack Configuration</a:t>
            </a:r>
          </a:p>
          <a:p>
            <a:pPr lvl="1"/>
            <a:r>
              <a:rPr lang="en-US" sz="2400" dirty="0" smtClean="0"/>
              <a:t>Linux OS</a:t>
            </a:r>
          </a:p>
          <a:p>
            <a:pPr lvl="1"/>
            <a:r>
              <a:rPr lang="en-US" sz="2400" dirty="0" smtClean="0"/>
              <a:t>Apache Web Server</a:t>
            </a:r>
          </a:p>
          <a:p>
            <a:pPr lvl="1"/>
            <a:r>
              <a:rPr lang="en-US" sz="2400" dirty="0" smtClean="0"/>
              <a:t>MySQL Database </a:t>
            </a:r>
          </a:p>
          <a:p>
            <a:pPr lvl="1"/>
            <a:r>
              <a:rPr lang="en-US" sz="2400" dirty="0" smtClean="0"/>
              <a:t>PHP language</a:t>
            </a:r>
          </a:p>
          <a:p>
            <a:r>
              <a:rPr lang="en-US" dirty="0" smtClean="0"/>
              <a:t>Frameworks</a:t>
            </a:r>
          </a:p>
          <a:p>
            <a:pPr lvl="1"/>
            <a:r>
              <a:rPr lang="en-US" dirty="0" smtClean="0"/>
              <a:t>Drupal, </a:t>
            </a:r>
            <a:r>
              <a:rPr lang="en-US" dirty="0" err="1" smtClean="0"/>
              <a:t>WordPress</a:t>
            </a:r>
            <a:r>
              <a:rPr lang="en-US" dirty="0" smtClean="0"/>
              <a:t>, </a:t>
            </a:r>
            <a:r>
              <a:rPr lang="en-US" dirty="0" err="1" smtClean="0"/>
              <a:t>Zend</a:t>
            </a:r>
            <a:r>
              <a:rPr lang="en-US" dirty="0" smtClean="0"/>
              <a:t>, </a:t>
            </a:r>
            <a:r>
              <a:rPr lang="en-US" dirty="0" err="1" smtClean="0"/>
              <a:t>Symfony</a:t>
            </a:r>
            <a:r>
              <a:rPr lang="en-US" dirty="0" smtClean="0"/>
              <a:t> (MVC), and HTTP Web Apps</a:t>
            </a:r>
            <a:endParaRPr lang="en-US" dirty="0"/>
          </a:p>
        </p:txBody>
      </p:sp>
      <p:sp>
        <p:nvSpPr>
          <p:cNvPr id="4" name="Slide Number Placeholder 3"/>
          <p:cNvSpPr>
            <a:spLocks noGrp="1"/>
          </p:cNvSpPr>
          <p:nvPr>
            <p:ph type="sldNum" sz="quarter" idx="10"/>
          </p:nvPr>
        </p:nvSpPr>
        <p:spPr/>
        <p:txBody>
          <a:bodyPr/>
          <a:lstStyle/>
          <a:p>
            <a:fld id="{5B111445-A870-4645-B3EA-C0DECEDD1E65}" type="slidenum">
              <a:rPr lang="en-US" smtClean="0"/>
              <a:t>6</a:t>
            </a:fld>
            <a:endParaRPr lang="en-US"/>
          </a:p>
        </p:txBody>
      </p:sp>
    </p:spTree>
    <p:extLst>
      <p:ext uri="{BB962C8B-B14F-4D97-AF65-F5344CB8AC3E}">
        <p14:creationId xmlns:p14="http://schemas.microsoft.com/office/powerpoint/2010/main" val="95063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err="1" smtClean="0"/>
              <a:t>AppDynamics</a:t>
            </a:r>
            <a:r>
              <a:rPr lang="en-US" sz="2800" dirty="0" smtClean="0"/>
              <a:t> uses </a:t>
            </a:r>
            <a:r>
              <a:rPr lang="en-US" sz="2800" dirty="0" err="1" smtClean="0"/>
              <a:t>ByteCode</a:t>
            </a:r>
            <a:r>
              <a:rPr lang="en-US" sz="2800" dirty="0" smtClean="0"/>
              <a:t> (BCI) instrumentation</a:t>
            </a:r>
            <a:r>
              <a:rPr lang="en-US" sz="2800" baseline="0" dirty="0" smtClean="0"/>
              <a:t> </a:t>
            </a:r>
            <a:r>
              <a:rPr lang="en-US" sz="2400" dirty="0" smtClean="0"/>
              <a:t>(or Java hooks) that will retrieve data from the nodes that are running J2EE/.NET applications. This is done by utilizing the class loading mechanism of the interpreter (JVM for J2EE or CLR for .NET) to intercept specific classes or methods, called within the application</a:t>
            </a:r>
          </a:p>
          <a:p>
            <a:pPr lvl="1"/>
            <a:r>
              <a:rPr lang="en-US" sz="2400" dirty="0" smtClean="0"/>
              <a:t>BCI is what allows the code-level, specific line of code visibility that is the cause of the problem</a:t>
            </a:r>
          </a:p>
          <a:p>
            <a:pPr lvl="1"/>
            <a:r>
              <a:rPr lang="en-US" sz="2400" dirty="0" smtClean="0"/>
              <a:t> JDK 1.5/.NET 2.0 versions support code execution by the class loader itself, thus allowing BCI by specific class/method (not supported prior to JDK 1.5/.NET 2.0)</a:t>
            </a:r>
          </a:p>
          <a:p>
            <a:r>
              <a:rPr lang="en-US" sz="2800" dirty="0" smtClean="0"/>
              <a:t>PHP is instrumented with</a:t>
            </a:r>
            <a:r>
              <a:rPr lang="en-US" sz="2800" baseline="0" dirty="0" smtClean="0"/>
              <a:t> BCI</a:t>
            </a:r>
            <a:r>
              <a:rPr lang="en-US" sz="2800" dirty="0" smtClean="0"/>
              <a:t>, but there is a PHP extension that collects</a:t>
            </a:r>
            <a:r>
              <a:rPr lang="en-US" sz="2800" baseline="0" dirty="0" smtClean="0"/>
              <a:t> the </a:t>
            </a:r>
            <a:endParaRPr lang="en-US" sz="2800" i="0" dirty="0" smtClean="0"/>
          </a:p>
        </p:txBody>
      </p:sp>
      <p:sp>
        <p:nvSpPr>
          <p:cNvPr id="4" name="Slide Number Placeholder 3"/>
          <p:cNvSpPr>
            <a:spLocks noGrp="1"/>
          </p:cNvSpPr>
          <p:nvPr>
            <p:ph type="sldNum" sz="quarter" idx="10"/>
          </p:nvPr>
        </p:nvSpPr>
        <p:spPr/>
        <p:txBody>
          <a:bodyPr/>
          <a:lstStyle/>
          <a:p>
            <a:fld id="{5B111445-A870-4645-B3EA-C0DECEDD1E65}" type="slidenum">
              <a:rPr lang="en-US" smtClean="0"/>
              <a:t>7</a:t>
            </a:fld>
            <a:endParaRPr lang="en-US"/>
          </a:p>
        </p:txBody>
      </p:sp>
    </p:spTree>
    <p:extLst>
      <p:ext uri="{BB962C8B-B14F-4D97-AF65-F5344CB8AC3E}">
        <p14:creationId xmlns:p14="http://schemas.microsoft.com/office/powerpoint/2010/main" val="95063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92500" lnSpcReduction="20000"/>
          </a:bodyPr>
          <a:lstStyle/>
          <a:p>
            <a:pPr eaLnBrk="1" hangingPunct="1">
              <a:defRPr/>
            </a:pPr>
            <a:r>
              <a:rPr lang="en-US" sz="1200" u="none" dirty="0" smtClean="0">
                <a:ea typeface="ＭＳ Ｐゴシック" pitchFamily="34" charset="-128"/>
              </a:rPr>
              <a:t>The</a:t>
            </a:r>
            <a:r>
              <a:rPr lang="en-US" sz="1200" u="none" baseline="0" dirty="0" smtClean="0">
                <a:ea typeface="ＭＳ Ｐゴシック" pitchFamily="34" charset="-128"/>
              </a:rPr>
              <a:t> Byte Code Instrumentation will be automatically injected into the application when the instrumented methods are called.  These requests are then automatically identified as Business Transactions by framework and these transactions are correlated across tiers using a “tag and follow” method of decorating the protocol header.  The Application Topology view is then mapped out Automatically by Tiers and services from the Business Transaction entry point in the application, correlating across Tiers/Services to the backend service or where they exit the application.  This gives a completely end-to-end view of your application, as well as the business context that maps back and is relevant to the end-user. </a:t>
            </a:r>
            <a:endParaRPr lang="en-US" u="none" dirty="0"/>
          </a:p>
        </p:txBody>
      </p:sp>
      <p:sp>
        <p:nvSpPr>
          <p:cNvPr id="4" name="Slide Number Placeholder 3"/>
          <p:cNvSpPr>
            <a:spLocks noGrp="1"/>
          </p:cNvSpPr>
          <p:nvPr>
            <p:ph type="sldNum" sz="quarter" idx="10"/>
          </p:nvPr>
        </p:nvSpPr>
        <p:spPr/>
        <p:txBody>
          <a:bodyPr/>
          <a:lstStyle/>
          <a:p>
            <a:fld id="{3CFAD378-964F-4C08-947E-8066A3D2A7AE}" type="slidenum">
              <a:rPr lang="en-US" smtClean="0"/>
              <a:pPr/>
              <a:t>8</a:t>
            </a:fld>
            <a:endParaRPr lang="en-US" dirty="0"/>
          </a:p>
        </p:txBody>
      </p:sp>
    </p:spTree>
    <p:extLst>
      <p:ext uri="{BB962C8B-B14F-4D97-AF65-F5344CB8AC3E}">
        <p14:creationId xmlns:p14="http://schemas.microsoft.com/office/powerpoint/2010/main" val="1356698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automatically detect</a:t>
            </a:r>
            <a:r>
              <a:rPr lang="en-US" baseline="0" dirty="0" smtClean="0"/>
              <a:t> and identify issues, </a:t>
            </a:r>
            <a:r>
              <a:rPr lang="en-US" dirty="0" smtClean="0"/>
              <a:t>Health Rules or Policies</a:t>
            </a:r>
            <a:r>
              <a:rPr lang="en-US" baseline="0" dirty="0" smtClean="0"/>
              <a:t> are set and when the threshold is crossed (i.e. CPU 75%), an</a:t>
            </a:r>
            <a:r>
              <a:rPr lang="en-US" dirty="0" smtClean="0"/>
              <a:t> event occurs</a:t>
            </a:r>
            <a:r>
              <a:rPr lang="en-US" baseline="0" dirty="0" smtClean="0"/>
              <a:t> and triggers a diagnostic data collection, which will collect the root-cause artifacts that we call “Transaction Snapshots”.  These Transaction Snapshots include the complete and correlated Call Graphs/Method call stacks, any logged Errors or thrown exception stack traces, SQL queries with most expensive identified, JVM/Hardware correlation, Thread Dumps of stalled requests, additional HTTP User Data such as cookies, session keys, and Method Invocation Data collectors for parameter </a:t>
            </a:r>
            <a:r>
              <a:rPr lang="en-US" baseline="0" dirty="0" err="1" smtClean="0"/>
              <a:t>orderIDs</a:t>
            </a:r>
            <a:r>
              <a:rPr lang="en-US" baseline="0" dirty="0" smtClean="0"/>
              <a:t> and values.  Transaction Snapshot diagnostic data collection is where you can drill down to root cause and down to the actual code-level identified of the problem.</a:t>
            </a:r>
            <a:endParaRPr lang="en-US" dirty="0"/>
          </a:p>
        </p:txBody>
      </p:sp>
      <p:sp>
        <p:nvSpPr>
          <p:cNvPr id="4" name="Slide Number Placeholder 3"/>
          <p:cNvSpPr>
            <a:spLocks noGrp="1"/>
          </p:cNvSpPr>
          <p:nvPr>
            <p:ph type="sldNum" sz="quarter" idx="10"/>
          </p:nvPr>
        </p:nvSpPr>
        <p:spPr/>
        <p:txBody>
          <a:bodyPr/>
          <a:lstStyle/>
          <a:p>
            <a:fld id="{5B111445-A870-4645-B3EA-C0DECEDD1E65}" type="slidenum">
              <a:rPr lang="en-US" smtClean="0"/>
              <a:t>9</a:t>
            </a:fld>
            <a:endParaRPr lang="en-US"/>
          </a:p>
        </p:txBody>
      </p:sp>
    </p:spTree>
    <p:extLst>
      <p:ext uri="{BB962C8B-B14F-4D97-AF65-F5344CB8AC3E}">
        <p14:creationId xmlns:p14="http://schemas.microsoft.com/office/powerpoint/2010/main" val="68223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65618" y="2019528"/>
            <a:ext cx="4014371" cy="2312206"/>
          </a:xfrm>
        </p:spPr>
        <p:txBody>
          <a:bodyPr anchor="ctr"/>
          <a:lstStyle>
            <a:lvl1pPr>
              <a:defRPr sz="3200">
                <a:solidFill>
                  <a:schemeClr val="accent4"/>
                </a:solidFill>
              </a:defRPr>
            </a:lvl1pPr>
          </a:lstStyle>
          <a:p>
            <a:r>
              <a:rPr lang="en-US" dirty="0" smtClean="0"/>
              <a:t>Click to edit Master title style</a:t>
            </a:r>
            <a:endParaRPr lang="en-US" dirty="0"/>
          </a:p>
        </p:txBody>
      </p:sp>
      <p:cxnSp>
        <p:nvCxnSpPr>
          <p:cNvPr id="7" name="Straight Connector 6"/>
          <p:cNvCxnSpPr/>
          <p:nvPr userDrawn="1"/>
        </p:nvCxnSpPr>
        <p:spPr bwMode="auto">
          <a:xfrm>
            <a:off x="4018319" y="2019528"/>
            <a:ext cx="0" cy="2312206"/>
          </a:xfrm>
          <a:prstGeom prst="line">
            <a:avLst/>
          </a:prstGeom>
          <a:solidFill>
            <a:schemeClr val="accent1"/>
          </a:solidFill>
          <a:ln w="9525" cap="flat" cmpd="sng" algn="ctr">
            <a:gradFill flip="none" rotWithShape="1">
              <a:gsLst>
                <a:gs pos="0">
                  <a:schemeClr val="bg2">
                    <a:lumMod val="75000"/>
                  </a:schemeClr>
                </a:gs>
                <a:gs pos="100000">
                  <a:schemeClr val="bg2">
                    <a:lumMod val="90000"/>
                  </a:schemeClr>
                </a:gs>
              </a:gsLst>
              <a:path path="circle">
                <a:fillToRect l="50000" t="50000" r="50000" b="50000"/>
              </a:path>
              <a:tileRect/>
            </a:gradFill>
            <a:prstDash val="solid"/>
            <a:round/>
            <a:headEnd type="none" w="med" len="med"/>
            <a:tailEnd type="none" w="med" len="med"/>
          </a:ln>
          <a:effectLst/>
        </p:spPr>
      </p:cxnSp>
      <p:pic>
        <p:nvPicPr>
          <p:cNvPr id="3" name="Picture 2" descr="AD_logo_gray.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4675" y="2019527"/>
            <a:ext cx="2886566" cy="2353135"/>
          </a:xfrm>
          <a:prstGeom prst="rect">
            <a:avLst/>
          </a:prstGeom>
        </p:spPr>
      </p:pic>
    </p:spTree>
    <p:extLst>
      <p:ext uri="{BB962C8B-B14F-4D97-AF65-F5344CB8AC3E}">
        <p14:creationId xmlns:p14="http://schemas.microsoft.com/office/powerpoint/2010/main" val="3909773272"/>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logo">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3" name="Picture 2" descr="AD_cl_H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27644" y="5613663"/>
            <a:ext cx="2283181" cy="424669"/>
          </a:xfrm>
          <a:prstGeom prst="rect">
            <a:avLst/>
          </a:prstGeom>
        </p:spPr>
      </p:pic>
      <p:sp>
        <p:nvSpPr>
          <p:cNvPr id="4" name="Title 1"/>
          <p:cNvSpPr>
            <a:spLocks noGrp="1"/>
          </p:cNvSpPr>
          <p:nvPr>
            <p:ph type="ctrTitle" hasCustomPrompt="1"/>
          </p:nvPr>
        </p:nvSpPr>
        <p:spPr>
          <a:xfrm>
            <a:off x="685800" y="2130425"/>
            <a:ext cx="7772400" cy="1470025"/>
          </a:xfrm>
        </p:spPr>
        <p:txBody>
          <a:bodyPr/>
          <a:lstStyle>
            <a:lvl1pPr algn="ctr">
              <a:defRPr>
                <a:solidFill>
                  <a:srgbClr val="38B4E7"/>
                </a:solidFill>
              </a:defRPr>
            </a:lvl1pPr>
          </a:lstStyle>
          <a:p>
            <a:r>
              <a:rPr lang="en-US" dirty="0" smtClean="0"/>
              <a:t>Insert Header Here</a:t>
            </a:r>
            <a:endParaRPr lang="en-US" dirty="0"/>
          </a:p>
        </p:txBody>
      </p:sp>
    </p:spTree>
    <p:extLst>
      <p:ext uri="{BB962C8B-B14F-4D97-AF65-F5344CB8AC3E}">
        <p14:creationId xmlns:p14="http://schemas.microsoft.com/office/powerpoint/2010/main" val="1631476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No logo">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2130425"/>
            <a:ext cx="7772400" cy="1470025"/>
          </a:xfrm>
        </p:spPr>
        <p:txBody>
          <a:bodyPr/>
          <a:lstStyle>
            <a:lvl1pPr algn="ctr">
              <a:defRPr>
                <a:solidFill>
                  <a:srgbClr val="38B4E7"/>
                </a:solidFill>
              </a:defRPr>
            </a:lvl1pPr>
          </a:lstStyle>
          <a:p>
            <a:r>
              <a:rPr lang="en-US" dirty="0" smtClean="0"/>
              <a:t>Insert Header Here</a:t>
            </a:r>
            <a:endParaRPr lang="en-US" dirty="0"/>
          </a:p>
        </p:txBody>
      </p:sp>
    </p:spTree>
    <p:extLst>
      <p:ext uri="{BB962C8B-B14F-4D97-AF65-F5344CB8AC3E}">
        <p14:creationId xmlns:p14="http://schemas.microsoft.com/office/powerpoint/2010/main" val="3880887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46690"/>
          </a:xfrm>
        </p:spPr>
        <p:txBody>
          <a:bodyPr anchor="t"/>
          <a:lstStyle>
            <a:lvl1pPr algn="l">
              <a:defRPr sz="2400">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330732"/>
            <a:ext cx="8229600" cy="4795431"/>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descr="logo_AD_cl_H_CMYK.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6520168"/>
            <a:ext cx="1262305" cy="236231"/>
          </a:xfrm>
          <a:prstGeom prst="rect">
            <a:avLst/>
          </a:prstGeom>
        </p:spPr>
      </p:pic>
      <p:cxnSp>
        <p:nvCxnSpPr>
          <p:cNvPr id="8" name="Straight Connector 7"/>
          <p:cNvCxnSpPr/>
          <p:nvPr userDrawn="1"/>
        </p:nvCxnSpPr>
        <p:spPr bwMode="auto">
          <a:xfrm>
            <a:off x="457200" y="6421814"/>
            <a:ext cx="8229600" cy="0"/>
          </a:xfrm>
          <a:prstGeom prst="line">
            <a:avLst/>
          </a:prstGeom>
          <a:solidFill>
            <a:schemeClr val="accent1"/>
          </a:solidFill>
          <a:ln w="3175" cap="flat" cmpd="sng" algn="ctr">
            <a:gradFill flip="none" rotWithShape="1">
              <a:gsLst>
                <a:gs pos="0">
                  <a:schemeClr val="accent2"/>
                </a:gs>
                <a:gs pos="100000">
                  <a:prstClr val="white"/>
                </a:gs>
              </a:gsLst>
              <a:path path="circle">
                <a:fillToRect l="50000" t="50000" r="50000" b="50000"/>
              </a:path>
              <a:tileRect/>
            </a:gradFill>
            <a:prstDash val="solid"/>
            <a:round/>
            <a:headEnd type="none" w="med" len="med"/>
            <a:tailEnd type="none" w="med" len="med"/>
          </a:ln>
          <a:effectLst/>
        </p:spPr>
      </p:cxnSp>
      <p:sp>
        <p:nvSpPr>
          <p:cNvPr id="13" name="Slide Number Placeholder 5"/>
          <p:cNvSpPr>
            <a:spLocks noGrp="1"/>
          </p:cNvSpPr>
          <p:nvPr>
            <p:ph type="sldNum" sz="quarter" idx="4"/>
          </p:nvPr>
        </p:nvSpPr>
        <p:spPr>
          <a:xfrm>
            <a:off x="8312727" y="6520168"/>
            <a:ext cx="374072" cy="201307"/>
          </a:xfrm>
          <a:prstGeom prst="rect">
            <a:avLst/>
          </a:prstGeom>
        </p:spPr>
        <p:txBody>
          <a:bodyPr vert="horz" lIns="91440" tIns="45720" rIns="91440" bIns="45720" rtlCol="0" anchor="ctr"/>
          <a:lstStyle>
            <a:lvl1pPr algn="r">
              <a:defRPr sz="800">
                <a:solidFill>
                  <a:schemeClr val="accent4"/>
                </a:solidFill>
              </a:defRPr>
            </a:lvl1pPr>
          </a:lstStyle>
          <a:p>
            <a:fld id="{7D753408-D142-EE49-8269-A574ADA0CBDB}" type="slidenum">
              <a:rPr lang="en-US" smtClean="0"/>
              <a:pPr/>
              <a:t>‹#›</a:t>
            </a:fld>
            <a:endParaRPr lang="en-US" dirty="0"/>
          </a:p>
        </p:txBody>
      </p:sp>
      <p:sp>
        <p:nvSpPr>
          <p:cNvPr id="9" name="Slide Number Placeholder 5"/>
          <p:cNvSpPr txBox="1">
            <a:spLocks/>
          </p:cNvSpPr>
          <p:nvPr userDrawn="1"/>
        </p:nvSpPr>
        <p:spPr>
          <a:xfrm>
            <a:off x="4587219" y="6520168"/>
            <a:ext cx="3663149" cy="201307"/>
          </a:xfrm>
          <a:prstGeom prst="rect">
            <a:avLst/>
          </a:prstGeom>
        </p:spPr>
        <p:txBody>
          <a:bodyPr vert="horz" lIns="91440" tIns="45720" rIns="91440" bIns="45720" rtlCol="0" anchor="ctr"/>
          <a:lstStyle>
            <a:defPPr>
              <a:defRPr lang="en-US"/>
            </a:defPPr>
            <a:lvl1pPr marL="0" algn="r" defTabSz="457200" rtl="0" eaLnBrk="1" latinLnBrk="0" hangingPunct="1">
              <a:defRPr sz="800" kern="1200">
                <a:solidFill>
                  <a:schemeClr val="accent4"/>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smtClean="0"/>
              <a:t>Copyright © 2013 AppDynamics. All rights reserved.</a:t>
            </a:r>
            <a:endParaRPr lang="en-US" dirty="0"/>
          </a:p>
        </p:txBody>
      </p:sp>
    </p:spTree>
    <p:extLst>
      <p:ext uri="{BB962C8B-B14F-4D97-AF65-F5344CB8AC3E}">
        <p14:creationId xmlns:p14="http://schemas.microsoft.com/office/powerpoint/2010/main" val="1241438142"/>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 No footer">
    <p:spTree>
      <p:nvGrpSpPr>
        <p:cNvPr id="1" name=""/>
        <p:cNvGrpSpPr/>
        <p:nvPr/>
      </p:nvGrpSpPr>
      <p:grpSpPr>
        <a:xfrm>
          <a:off x="0" y="0"/>
          <a:ext cx="0" cy="0"/>
          <a:chOff x="0" y="0"/>
          <a:chExt cx="0" cy="0"/>
        </a:xfrm>
      </p:grpSpPr>
      <p:sp>
        <p:nvSpPr>
          <p:cNvPr id="7" name="Title 1"/>
          <p:cNvSpPr>
            <a:spLocks noGrp="1"/>
          </p:cNvSpPr>
          <p:nvPr>
            <p:ph type="title"/>
          </p:nvPr>
        </p:nvSpPr>
        <p:spPr>
          <a:xfrm>
            <a:off x="457200" y="274638"/>
            <a:ext cx="8229600" cy="846690"/>
          </a:xfrm>
        </p:spPr>
        <p:txBody>
          <a:bodyPr anchor="t"/>
          <a:lstStyle>
            <a:lvl1pPr algn="l">
              <a:defRPr sz="2400">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330732"/>
            <a:ext cx="8229600" cy="4795431"/>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5594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853658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t">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chor="t">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8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800">
                <a:solidFill>
                  <a:schemeClr val="tx1">
                    <a:tint val="75000"/>
                  </a:schemeClr>
                </a:solidFill>
              </a:defRPr>
            </a:lvl1pPr>
          </a:lstStyle>
          <a:p>
            <a:fld id="{7D753408-D142-EE49-8269-A574ADA0CBDB}" type="slidenum">
              <a:rPr lang="en-US" smtClean="0"/>
              <a:pPr/>
              <a:t>‹#›</a:t>
            </a:fld>
            <a:endParaRPr lang="en-US" dirty="0"/>
          </a:p>
        </p:txBody>
      </p:sp>
    </p:spTree>
    <p:extLst>
      <p:ext uri="{BB962C8B-B14F-4D97-AF65-F5344CB8AC3E}">
        <p14:creationId xmlns:p14="http://schemas.microsoft.com/office/powerpoint/2010/main" val="230484525"/>
      </p:ext>
    </p:extLst>
  </p:cSld>
  <p:clrMap bg1="lt1" tx1="dk1" bg2="lt2" tx2="dk2" accent1="accent1" accent2="accent2" accent3="accent3" accent4="accent4" accent5="accent5" accent6="accent6" hlink="hlink" folHlink="folHlink"/>
  <p:sldLayoutIdLst>
    <p:sldLayoutId id="2147483662" r:id="rId1"/>
    <p:sldLayoutId id="2147483665" r:id="rId2"/>
    <p:sldLayoutId id="2147483666" r:id="rId3"/>
    <p:sldLayoutId id="2147483667" r:id="rId4"/>
    <p:sldLayoutId id="2147483668" r:id="rId5"/>
    <p:sldLayoutId id="2147483669" r:id="rId6"/>
  </p:sldLayoutIdLst>
  <p:timing>
    <p:tnLst>
      <p:par>
        <p:cTn xmlns:p14="http://schemas.microsoft.com/office/powerpoint/2010/main" id="1" dur="indefinite" restart="never" nodeType="tmRoot"/>
      </p:par>
    </p:tnLst>
  </p:timing>
  <p:hf hdr="0" ftr="0" dt="0"/>
  <p:txStyles>
    <p:titleStyle>
      <a:lvl1pPr algn="l" defTabSz="457200" rtl="0" eaLnBrk="1" latinLnBrk="0" hangingPunct="1">
        <a:spcBef>
          <a:spcPct val="0"/>
        </a:spcBef>
        <a:buNone/>
        <a:defRPr sz="4000" kern="1200">
          <a:solidFill>
            <a:srgbClr val="000000"/>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rgbClr val="5F5F5F"/>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5F5F5F"/>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5F5F5F"/>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5F5F5F"/>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5F5F5F"/>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32.jpeg"/><Relationship Id="rId5" Type="http://schemas.openxmlformats.org/officeDocument/2006/relationships/package" Target="../embeddings/Microsoft_Word_Document1.docx"/><Relationship Id="rId6" Type="http://schemas.openxmlformats.org/officeDocument/2006/relationships/image" Target="../media/image31.emf"/><Relationship Id="rId1" Type="http://schemas.openxmlformats.org/officeDocument/2006/relationships/vmlDrawing" Target="../drawings/vmlDrawing1.vml"/><Relationship Id="rId2"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emf"/><Relationship Id="rId7" Type="http://schemas.openxmlformats.org/officeDocument/2006/relationships/image" Target="../media/image13.png"/><Relationship Id="rId8" Type="http://schemas.openxmlformats.org/officeDocument/2006/relationships/image" Target="../media/image14.emf"/><Relationship Id="rId9" Type="http://schemas.openxmlformats.org/officeDocument/2006/relationships/image" Target="../media/image15.emf"/><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7.jpg"/></Relationships>
</file>

<file path=ppt/slides/_rels/slide6.xml.rels><?xml version="1.0" encoding="UTF-8" standalone="yes"?>
<Relationships xmlns="http://schemas.openxmlformats.org/package/2006/relationships"><Relationship Id="rId11" Type="http://schemas.openxmlformats.org/officeDocument/2006/relationships/image" Target="../media/image26.png"/><Relationship Id="rId12" Type="http://schemas.openxmlformats.org/officeDocument/2006/relationships/image" Target="../media/image27.png"/><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png"/><Relationship Id="rId10"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12.emf"/><Relationship Id="rId5" Type="http://schemas.openxmlformats.org/officeDocument/2006/relationships/image" Target="../media/image15.emf"/><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301714" y="1800687"/>
            <a:ext cx="4409301" cy="2738936"/>
          </a:xfrm>
        </p:spPr>
        <p:txBody>
          <a:bodyPr/>
          <a:lstStyle/>
          <a:p>
            <a:pPr>
              <a:spcBef>
                <a:spcPts val="0"/>
              </a:spcBef>
              <a:spcAft>
                <a:spcPts val="600"/>
              </a:spcAft>
            </a:pPr>
            <a:r>
              <a:rPr lang="en-US" sz="2800" dirty="0" smtClean="0">
                <a:solidFill>
                  <a:srgbClr val="38B4E7"/>
                </a:solidFill>
              </a:rPr>
              <a:t>Sales Engineer Training:</a:t>
            </a:r>
            <a:br>
              <a:rPr lang="en-US" sz="2800" dirty="0" smtClean="0">
                <a:solidFill>
                  <a:srgbClr val="38B4E7"/>
                </a:solidFill>
              </a:rPr>
            </a:br>
            <a:r>
              <a:rPr lang="en-US" sz="2400" dirty="0" smtClean="0">
                <a:solidFill>
                  <a:srgbClr val="38B4E7"/>
                </a:solidFill>
              </a:rPr>
              <a:t>Chapter 3</a:t>
            </a:r>
            <a:br>
              <a:rPr lang="en-US" sz="2400" dirty="0" smtClean="0">
                <a:solidFill>
                  <a:srgbClr val="38B4E7"/>
                </a:solidFill>
              </a:rPr>
            </a:br>
            <a:r>
              <a:rPr lang="en-US" sz="2400" dirty="0" smtClean="0">
                <a:solidFill>
                  <a:srgbClr val="38B4E7"/>
                </a:solidFill>
              </a:rPr>
              <a:t>Enterprise Infrastructure and Application Technologies</a:t>
            </a:r>
            <a:r>
              <a:rPr lang="en-US" sz="2800" dirty="0" smtClean="0">
                <a:solidFill>
                  <a:srgbClr val="38B4E7"/>
                </a:solidFill>
              </a:rPr>
              <a:t/>
            </a:r>
            <a:br>
              <a:rPr lang="en-US" sz="2800" dirty="0" smtClean="0">
                <a:solidFill>
                  <a:srgbClr val="38B4E7"/>
                </a:solidFill>
              </a:rPr>
            </a:br>
            <a:endParaRPr lang="en-US" sz="2000" dirty="0">
              <a:solidFill>
                <a:schemeClr val="accent3"/>
              </a:solidFill>
            </a:endParaRPr>
          </a:p>
        </p:txBody>
      </p:sp>
    </p:spTree>
    <p:extLst>
      <p:ext uri="{BB962C8B-B14F-4D97-AF65-F5344CB8AC3E}">
        <p14:creationId xmlns:p14="http://schemas.microsoft.com/office/powerpoint/2010/main" val="238279842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rgbClr val="35A5E4"/>
                </a:solidFill>
              </a:rPr>
              <a:t>APM Goal:  Code-Level Visibility</a:t>
            </a:r>
            <a:endParaRPr lang="en-US" sz="2800" dirty="0">
              <a:solidFill>
                <a:srgbClr val="35A5E4"/>
              </a:solidFill>
            </a:endParaRPr>
          </a:p>
        </p:txBody>
      </p:sp>
      <p:pic>
        <p:nvPicPr>
          <p:cNvPr id="4" name="Picture 3" descr="flo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26" y="2210184"/>
            <a:ext cx="8963916" cy="4326158"/>
          </a:xfrm>
          <a:prstGeom prst="rect">
            <a:avLst/>
          </a:prstGeom>
        </p:spPr>
      </p:pic>
      <p:sp>
        <p:nvSpPr>
          <p:cNvPr id="5" name="Content Placeholder 4"/>
          <p:cNvSpPr txBox="1">
            <a:spLocks/>
          </p:cNvSpPr>
          <p:nvPr/>
        </p:nvSpPr>
        <p:spPr>
          <a:xfrm>
            <a:off x="304800" y="1066800"/>
            <a:ext cx="8458200" cy="1219200"/>
          </a:xfrm>
          <a:prstGeom prst="rect">
            <a:avLst/>
          </a:prstGeom>
        </p:spPr>
        <p:txBody>
          <a:bodyPr>
            <a:normAutofit/>
          </a:bodyPr>
          <a:lstStyle>
            <a:lvl1pPr marL="342900" indent="-342900" algn="l" rtl="0" eaLnBrk="1" fontAlgn="base" hangingPunct="1">
              <a:spcBef>
                <a:spcPct val="20000"/>
              </a:spcBef>
              <a:spcAft>
                <a:spcPct val="0"/>
              </a:spcAft>
              <a:buChar char="•"/>
              <a:defRPr sz="2400">
                <a:solidFill>
                  <a:srgbClr val="48708D"/>
                </a:solidFill>
                <a:latin typeface="+mn-lt"/>
                <a:ea typeface="+mn-ea"/>
                <a:cs typeface="+mn-cs"/>
              </a:defRPr>
            </a:lvl1pPr>
            <a:lvl2pPr marL="742950" indent="-285750" algn="l" rtl="0" eaLnBrk="1" fontAlgn="base" hangingPunct="1">
              <a:spcBef>
                <a:spcPct val="20000"/>
              </a:spcBef>
              <a:spcAft>
                <a:spcPct val="0"/>
              </a:spcAft>
              <a:buFont typeface="Times" pitchFamily="-96" charset="0"/>
              <a:buChar char="•"/>
              <a:defRPr sz="2000">
                <a:solidFill>
                  <a:srgbClr val="828282"/>
                </a:solidFill>
                <a:latin typeface="+mn-lt"/>
                <a:ea typeface="+mn-ea"/>
              </a:defRPr>
            </a:lvl2pPr>
            <a:lvl3pPr marL="1143000" indent="-228600" algn="l" rtl="0" eaLnBrk="1" fontAlgn="base" hangingPunct="1">
              <a:spcBef>
                <a:spcPct val="20000"/>
              </a:spcBef>
              <a:spcAft>
                <a:spcPct val="0"/>
              </a:spcAft>
              <a:buFont typeface="Times" pitchFamily="-96" charset="0"/>
              <a:buChar char="•"/>
              <a:defRPr>
                <a:solidFill>
                  <a:srgbClr val="828282"/>
                </a:solidFill>
                <a:latin typeface="+mn-lt"/>
                <a:ea typeface="+mn-ea"/>
              </a:defRPr>
            </a:lvl3pPr>
            <a:lvl4pPr marL="1600200" indent="-228600" algn="l" rtl="0" eaLnBrk="1" fontAlgn="base" hangingPunct="1">
              <a:spcBef>
                <a:spcPct val="20000"/>
              </a:spcBef>
              <a:spcAft>
                <a:spcPct val="0"/>
              </a:spcAft>
              <a:buChar char="–"/>
              <a:defRPr sz="1600">
                <a:solidFill>
                  <a:srgbClr val="828282"/>
                </a:solidFill>
                <a:latin typeface="+mn-lt"/>
                <a:ea typeface="+mn-ea"/>
              </a:defRPr>
            </a:lvl4pPr>
            <a:lvl5pPr marL="2057400" indent="-228600" algn="l" rtl="0" eaLnBrk="1" fontAlgn="base" hangingPunct="1">
              <a:spcBef>
                <a:spcPct val="20000"/>
              </a:spcBef>
              <a:spcAft>
                <a:spcPct val="0"/>
              </a:spcAft>
              <a:buChar char="»"/>
              <a:defRPr sz="1400">
                <a:solidFill>
                  <a:srgbClr val="828282"/>
                </a:solidFill>
                <a:latin typeface="+mn-lt"/>
                <a:ea typeface="+mn-ea"/>
              </a:defRPr>
            </a:lvl5pPr>
            <a:lvl6pPr marL="2514600" indent="-228600" algn="l" rtl="0" eaLnBrk="1" fontAlgn="base" hangingPunct="1">
              <a:spcBef>
                <a:spcPct val="20000"/>
              </a:spcBef>
              <a:spcAft>
                <a:spcPct val="0"/>
              </a:spcAft>
              <a:buChar char="»"/>
              <a:defRPr sz="1400">
                <a:solidFill>
                  <a:srgbClr val="828282"/>
                </a:solidFill>
                <a:latin typeface="+mn-lt"/>
                <a:ea typeface="+mn-ea"/>
              </a:defRPr>
            </a:lvl6pPr>
            <a:lvl7pPr marL="2971800" indent="-228600" algn="l" rtl="0" eaLnBrk="1" fontAlgn="base" hangingPunct="1">
              <a:spcBef>
                <a:spcPct val="20000"/>
              </a:spcBef>
              <a:spcAft>
                <a:spcPct val="0"/>
              </a:spcAft>
              <a:buChar char="»"/>
              <a:defRPr sz="1400">
                <a:solidFill>
                  <a:srgbClr val="828282"/>
                </a:solidFill>
                <a:latin typeface="+mn-lt"/>
                <a:ea typeface="+mn-ea"/>
              </a:defRPr>
            </a:lvl7pPr>
            <a:lvl8pPr marL="3429000" indent="-228600" algn="l" rtl="0" eaLnBrk="1" fontAlgn="base" hangingPunct="1">
              <a:spcBef>
                <a:spcPct val="20000"/>
              </a:spcBef>
              <a:spcAft>
                <a:spcPct val="0"/>
              </a:spcAft>
              <a:buChar char="»"/>
              <a:defRPr sz="1400">
                <a:solidFill>
                  <a:srgbClr val="828282"/>
                </a:solidFill>
                <a:latin typeface="+mn-lt"/>
                <a:ea typeface="+mn-ea"/>
              </a:defRPr>
            </a:lvl8pPr>
            <a:lvl9pPr marL="3886200" indent="-228600" algn="l" rtl="0" eaLnBrk="1" fontAlgn="base" hangingPunct="1">
              <a:spcBef>
                <a:spcPct val="20000"/>
              </a:spcBef>
              <a:spcAft>
                <a:spcPct val="0"/>
              </a:spcAft>
              <a:buChar char="»"/>
              <a:defRPr sz="1400">
                <a:solidFill>
                  <a:srgbClr val="828282"/>
                </a:solidFill>
                <a:latin typeface="+mn-lt"/>
                <a:ea typeface="+mn-ea"/>
              </a:defRPr>
            </a:lvl9pPr>
          </a:lstStyle>
          <a:p>
            <a:r>
              <a:rPr lang="en-US" sz="2000" dirty="0" smtClean="0">
                <a:solidFill>
                  <a:schemeClr val="tx1"/>
                </a:solidFill>
              </a:rPr>
              <a:t>Shows the complete code execution of an individual </a:t>
            </a:r>
            <a:r>
              <a:rPr lang="en-US" sz="2000" dirty="0" smtClean="0">
                <a:solidFill>
                  <a:schemeClr val="tx1"/>
                </a:solidFill>
              </a:rPr>
              <a:t>Business </a:t>
            </a:r>
            <a:r>
              <a:rPr lang="en-US" sz="2000" dirty="0">
                <a:solidFill>
                  <a:schemeClr val="tx1"/>
                </a:solidFill>
              </a:rPr>
              <a:t>T</a:t>
            </a:r>
            <a:r>
              <a:rPr lang="en-US" sz="2000" dirty="0" smtClean="0">
                <a:solidFill>
                  <a:schemeClr val="tx1"/>
                </a:solidFill>
              </a:rPr>
              <a:t>ransaction </a:t>
            </a:r>
            <a:r>
              <a:rPr lang="en-US" sz="2000" dirty="0" smtClean="0">
                <a:solidFill>
                  <a:schemeClr val="tx1"/>
                </a:solidFill>
              </a:rPr>
              <a:t>with timing for ALL classes/methods in </a:t>
            </a:r>
            <a:r>
              <a:rPr lang="en-US" sz="2000" dirty="0" smtClean="0">
                <a:solidFill>
                  <a:schemeClr val="tx1"/>
                </a:solidFill>
              </a:rPr>
              <a:t>the call stack with code-level granularity</a:t>
            </a:r>
            <a:endParaRPr lang="en-US" sz="2000" dirty="0">
              <a:solidFill>
                <a:schemeClr val="tx1"/>
              </a:solidFill>
            </a:endParaRPr>
          </a:p>
        </p:txBody>
      </p:sp>
      <p:sp>
        <p:nvSpPr>
          <p:cNvPr id="7" name="Rectangle 6"/>
          <p:cNvSpPr/>
          <p:nvPr/>
        </p:nvSpPr>
        <p:spPr bwMode="auto">
          <a:xfrm>
            <a:off x="182127" y="2600661"/>
            <a:ext cx="841507" cy="22860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96" charset="-128"/>
            </a:endParaRPr>
          </a:p>
        </p:txBody>
      </p:sp>
    </p:spTree>
    <p:extLst>
      <p:ext uri="{BB962C8B-B14F-4D97-AF65-F5344CB8AC3E}">
        <p14:creationId xmlns:p14="http://schemas.microsoft.com/office/powerpoint/2010/main" val="53699202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56"/>
          <p:cNvSpPr>
            <a:spLocks noGrp="1"/>
          </p:cNvSpPr>
          <p:nvPr>
            <p:ph type="title"/>
          </p:nvPr>
        </p:nvSpPr>
        <p:spPr/>
        <p:txBody>
          <a:bodyPr/>
          <a:lstStyle/>
          <a:p>
            <a:r>
              <a:rPr lang="en-US" sz="2800" dirty="0" smtClean="0">
                <a:solidFill>
                  <a:srgbClr val="35A5E4"/>
                </a:solidFill>
              </a:rPr>
              <a:t>Where We </a:t>
            </a:r>
            <a:r>
              <a:rPr lang="en-US" sz="2800" dirty="0" smtClean="0">
                <a:solidFill>
                  <a:srgbClr val="35A5E4"/>
                </a:solidFill>
              </a:rPr>
              <a:t>Play and Where </a:t>
            </a:r>
            <a:r>
              <a:rPr lang="en-US" sz="2800" dirty="0" smtClean="0">
                <a:solidFill>
                  <a:srgbClr val="35A5E4"/>
                </a:solidFill>
              </a:rPr>
              <a:t>We </a:t>
            </a:r>
            <a:r>
              <a:rPr lang="en-US" sz="2800" dirty="0" smtClean="0">
                <a:solidFill>
                  <a:srgbClr val="35A5E4"/>
                </a:solidFill>
              </a:rPr>
              <a:t>Don’t </a:t>
            </a:r>
            <a:r>
              <a:rPr lang="en-US" sz="2800" dirty="0" smtClean="0">
                <a:solidFill>
                  <a:srgbClr val="35A5E4"/>
                </a:solidFill>
              </a:rPr>
              <a:t>Play</a:t>
            </a:r>
            <a:endParaRPr lang="en-US" sz="2800" baseline="30000" dirty="0">
              <a:solidFill>
                <a:srgbClr val="35A5E4"/>
              </a:solidFill>
            </a:endParaRPr>
          </a:p>
        </p:txBody>
      </p:sp>
      <p:sp>
        <p:nvSpPr>
          <p:cNvPr id="5" name="Content Placeholder 4"/>
          <p:cNvSpPr>
            <a:spLocks noGrp="1"/>
          </p:cNvSpPr>
          <p:nvPr>
            <p:ph idx="1"/>
          </p:nvPr>
        </p:nvSpPr>
        <p:spPr/>
        <p:txBody>
          <a:bodyPr>
            <a:normAutofit fontScale="55000" lnSpcReduction="20000"/>
          </a:bodyPr>
          <a:lstStyle/>
          <a:p>
            <a:r>
              <a:rPr lang="en-US" dirty="0" smtClean="0"/>
              <a:t>Agents</a:t>
            </a:r>
          </a:p>
          <a:p>
            <a:pPr lvl="1"/>
            <a:r>
              <a:rPr lang="en-US" dirty="0" smtClean="0"/>
              <a:t>JDK </a:t>
            </a:r>
            <a:r>
              <a:rPr lang="en-US" dirty="0"/>
              <a:t>1.5+, .NET v2.x+</a:t>
            </a:r>
          </a:p>
          <a:p>
            <a:endParaRPr lang="en-US" dirty="0"/>
          </a:p>
          <a:p>
            <a:r>
              <a:rPr lang="en-US" dirty="0" smtClean="0"/>
              <a:t>Controller</a:t>
            </a:r>
          </a:p>
          <a:p>
            <a:pPr lvl="1"/>
            <a:r>
              <a:rPr lang="en-US" dirty="0" smtClean="0"/>
              <a:t>Linux: RHEL</a:t>
            </a:r>
            <a:r>
              <a:rPr lang="en-US" dirty="0"/>
              <a:t>, </a:t>
            </a:r>
            <a:r>
              <a:rPr lang="en-US" dirty="0" err="1"/>
              <a:t>CentOS</a:t>
            </a:r>
            <a:r>
              <a:rPr lang="en-US" dirty="0"/>
              <a:t>, Fedora, Ubuntu, </a:t>
            </a:r>
            <a:r>
              <a:rPr lang="en-US" dirty="0" smtClean="0"/>
              <a:t>SUSE</a:t>
            </a:r>
          </a:p>
          <a:p>
            <a:pPr lvl="1"/>
            <a:r>
              <a:rPr lang="en-US" dirty="0" smtClean="0"/>
              <a:t>Windows: </a:t>
            </a:r>
            <a:r>
              <a:rPr lang="en-US" dirty="0" smtClean="0"/>
              <a:t>Server 2003, </a:t>
            </a:r>
            <a:r>
              <a:rPr lang="en-US" dirty="0" smtClean="0"/>
              <a:t>2008, 2012, Windows 8</a:t>
            </a:r>
            <a:endParaRPr lang="en-US" dirty="0"/>
          </a:p>
          <a:p>
            <a:endParaRPr lang="en-US" dirty="0"/>
          </a:p>
          <a:p>
            <a:r>
              <a:rPr lang="en-US" dirty="0" smtClean="0"/>
              <a:t>Containers</a:t>
            </a:r>
          </a:p>
          <a:p>
            <a:pPr lvl="1"/>
            <a:r>
              <a:rPr lang="en-US" dirty="0" smtClean="0"/>
              <a:t>WAS</a:t>
            </a:r>
            <a:r>
              <a:rPr lang="en-US" dirty="0"/>
              <a:t>, </a:t>
            </a:r>
            <a:r>
              <a:rPr lang="en-US" dirty="0" err="1" smtClean="0"/>
              <a:t>WebLogic</a:t>
            </a:r>
            <a:r>
              <a:rPr lang="en-US" dirty="0" smtClean="0"/>
              <a:t>, </a:t>
            </a:r>
            <a:r>
              <a:rPr lang="en-US" dirty="0"/>
              <a:t>Tomcat, </a:t>
            </a:r>
            <a:r>
              <a:rPr lang="en-US" dirty="0" err="1"/>
              <a:t>JBoss</a:t>
            </a:r>
            <a:r>
              <a:rPr lang="en-US" dirty="0"/>
              <a:t>, </a:t>
            </a:r>
            <a:r>
              <a:rPr lang="en-US" dirty="0" smtClean="0"/>
              <a:t>Jetty, etc.</a:t>
            </a:r>
            <a:endParaRPr lang="en-US" dirty="0"/>
          </a:p>
          <a:p>
            <a:endParaRPr lang="en-US" dirty="0"/>
          </a:p>
          <a:p>
            <a:r>
              <a:rPr lang="en-US" dirty="0"/>
              <a:t>Automatic </a:t>
            </a:r>
            <a:r>
              <a:rPr lang="en-US" dirty="0" smtClean="0"/>
              <a:t>Discovery</a:t>
            </a:r>
          </a:p>
          <a:p>
            <a:pPr lvl="1"/>
            <a:r>
              <a:rPr lang="en-US" dirty="0" smtClean="0"/>
              <a:t>Web </a:t>
            </a:r>
            <a:r>
              <a:rPr lang="en-US" dirty="0"/>
              <a:t>Frameworks, messaging, SOA, RMI, JDBC, Caches, </a:t>
            </a:r>
            <a:r>
              <a:rPr lang="en-US" dirty="0" smtClean="0"/>
              <a:t>Big Data/</a:t>
            </a:r>
            <a:r>
              <a:rPr lang="en-US" dirty="0" err="1" smtClean="0"/>
              <a:t>NoSQL</a:t>
            </a:r>
            <a:endParaRPr lang="en-US" dirty="0" smtClean="0"/>
          </a:p>
          <a:p>
            <a:endParaRPr lang="en-US" dirty="0"/>
          </a:p>
          <a:p>
            <a:r>
              <a:rPr lang="en-US" dirty="0" smtClean="0"/>
              <a:t>COBOL, C++, Legacy Compiled Code Apps, Mainframes, Oracle Applications/Siebel/</a:t>
            </a:r>
            <a:r>
              <a:rPr lang="en-US" dirty="0" err="1" smtClean="0"/>
              <a:t>JDEdwards</a:t>
            </a:r>
            <a:r>
              <a:rPr lang="en-US" dirty="0" smtClean="0"/>
              <a:t>, SAP, not supported</a:t>
            </a:r>
          </a:p>
          <a:p>
            <a:r>
              <a:rPr lang="en-US" dirty="0" smtClean="0"/>
              <a:t>Partial Support: Fat Client Apps on Desktop, </a:t>
            </a:r>
            <a:r>
              <a:rPr lang="en-US" dirty="0" err="1" smtClean="0"/>
              <a:t>Peoplesoft</a:t>
            </a:r>
            <a:r>
              <a:rPr lang="en-US" dirty="0" smtClean="0"/>
              <a:t> (Tuxedo)</a:t>
            </a:r>
          </a:p>
          <a:p>
            <a:pPr marL="0" indent="0">
              <a:buNone/>
            </a:pPr>
            <a:endParaRPr lang="en-US" dirty="0"/>
          </a:p>
        </p:txBody>
      </p:sp>
      <p:sp>
        <p:nvSpPr>
          <p:cNvPr id="2" name="Slide Number Placeholder 1"/>
          <p:cNvSpPr>
            <a:spLocks noGrp="1"/>
          </p:cNvSpPr>
          <p:nvPr>
            <p:ph type="sldNum" sz="quarter" idx="4"/>
          </p:nvPr>
        </p:nvSpPr>
        <p:spPr/>
        <p:txBody>
          <a:bodyPr/>
          <a:lstStyle/>
          <a:p>
            <a:fld id="{7D753408-D142-EE49-8269-A574ADA0CBDB}" type="slidenum">
              <a:rPr lang="en-US" smtClean="0"/>
              <a:pPr/>
              <a:t>11</a:t>
            </a:fld>
            <a:endParaRPr lang="en-US" dirty="0"/>
          </a:p>
        </p:txBody>
      </p:sp>
    </p:spTree>
    <p:extLst>
      <p:ext uri="{BB962C8B-B14F-4D97-AF65-F5344CB8AC3E}">
        <p14:creationId xmlns:p14="http://schemas.microsoft.com/office/powerpoint/2010/main" val="390417918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rgbClr val="35A5E4"/>
                </a:solidFill>
              </a:rPr>
              <a:t>Agent Support Matrix*</a:t>
            </a:r>
            <a:endParaRPr lang="en-US" sz="2800" dirty="0">
              <a:solidFill>
                <a:srgbClr val="35A5E4"/>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426088787"/>
              </p:ext>
            </p:extLst>
          </p:nvPr>
        </p:nvGraphicFramePr>
        <p:xfrm>
          <a:off x="285092" y="1000462"/>
          <a:ext cx="8534400" cy="5482004"/>
        </p:xfrm>
        <a:graphic>
          <a:graphicData uri="http://schemas.openxmlformats.org/drawingml/2006/table">
            <a:tbl>
              <a:tblPr firstRow="1" bandRow="1">
                <a:tableStyleId>{1FECB4D8-DB02-4DC6-A0A2-4F2EBAE1DC90}</a:tableStyleId>
              </a:tblPr>
              <a:tblGrid>
                <a:gridCol w="1706880"/>
                <a:gridCol w="1706880"/>
                <a:gridCol w="1706880"/>
                <a:gridCol w="1929516"/>
                <a:gridCol w="1484244"/>
              </a:tblGrid>
              <a:tr h="489825">
                <a:tc>
                  <a:txBody>
                    <a:bodyPr/>
                    <a:lstStyle/>
                    <a:p>
                      <a:pPr algn="ctr"/>
                      <a:r>
                        <a:rPr lang="en-US" sz="1100" dirty="0" smtClean="0">
                          <a:solidFill>
                            <a:schemeClr val="bg1"/>
                          </a:solidFill>
                        </a:rPr>
                        <a:t>Run-Time</a:t>
                      </a:r>
                      <a:r>
                        <a:rPr lang="en-US" sz="1100" baseline="0" dirty="0" smtClean="0">
                          <a:solidFill>
                            <a:schemeClr val="bg1"/>
                          </a:solidFill>
                        </a:rPr>
                        <a:t> Platforms</a:t>
                      </a:r>
                      <a:endParaRPr lang="en-US" sz="1100" dirty="0">
                        <a:solidFill>
                          <a:schemeClr val="bg1"/>
                        </a:solidFill>
                      </a:endParaRPr>
                    </a:p>
                  </a:txBody>
                  <a:tcPr>
                    <a:solidFill>
                      <a:srgbClr val="000000"/>
                    </a:solidFill>
                  </a:tcPr>
                </a:tc>
                <a:tc>
                  <a:txBody>
                    <a:bodyPr/>
                    <a:lstStyle/>
                    <a:p>
                      <a:pPr algn="ctr"/>
                      <a:r>
                        <a:rPr lang="en-US" sz="1100" dirty="0" smtClean="0">
                          <a:solidFill>
                            <a:schemeClr val="bg1"/>
                          </a:solidFill>
                        </a:rPr>
                        <a:t>Application Servers</a:t>
                      </a:r>
                      <a:endParaRPr lang="en-US" sz="1100" dirty="0">
                        <a:solidFill>
                          <a:schemeClr val="bg1"/>
                        </a:solidFill>
                      </a:endParaRPr>
                    </a:p>
                  </a:txBody>
                  <a:tcPr>
                    <a:solidFill>
                      <a:srgbClr val="000000"/>
                    </a:solidFill>
                  </a:tcPr>
                </a:tc>
                <a:tc>
                  <a:txBody>
                    <a:bodyPr/>
                    <a:lstStyle/>
                    <a:p>
                      <a:pPr algn="ctr"/>
                      <a:r>
                        <a:rPr lang="en-US" sz="1100" dirty="0" smtClean="0">
                          <a:solidFill>
                            <a:schemeClr val="bg1"/>
                          </a:solidFill>
                        </a:rPr>
                        <a:t>Messaging</a:t>
                      </a:r>
                      <a:endParaRPr lang="en-US" sz="1100" dirty="0">
                        <a:solidFill>
                          <a:schemeClr val="bg1"/>
                        </a:solidFill>
                      </a:endParaRPr>
                    </a:p>
                  </a:txBody>
                  <a:tcPr>
                    <a:solidFill>
                      <a:srgbClr val="000000"/>
                    </a:solidFill>
                  </a:tcPr>
                </a:tc>
                <a:tc>
                  <a:txBody>
                    <a:bodyPr/>
                    <a:lstStyle/>
                    <a:p>
                      <a:pPr algn="ctr"/>
                      <a:r>
                        <a:rPr lang="en-US" sz="1100" dirty="0" smtClean="0">
                          <a:solidFill>
                            <a:schemeClr val="bg1"/>
                          </a:solidFill>
                        </a:rPr>
                        <a:t>Frameworks</a:t>
                      </a:r>
                      <a:endParaRPr lang="en-US" sz="1100" dirty="0">
                        <a:solidFill>
                          <a:schemeClr val="bg1"/>
                        </a:solidFill>
                      </a:endParaRPr>
                    </a:p>
                  </a:txBody>
                  <a:tcPr>
                    <a:solidFill>
                      <a:srgbClr val="000000"/>
                    </a:solidFill>
                  </a:tcPr>
                </a:tc>
                <a:tc>
                  <a:txBody>
                    <a:bodyPr/>
                    <a:lstStyle/>
                    <a:p>
                      <a:pPr algn="ctr"/>
                      <a:r>
                        <a:rPr lang="en-US" sz="1100" dirty="0" smtClean="0">
                          <a:solidFill>
                            <a:schemeClr val="bg1"/>
                          </a:solidFill>
                        </a:rPr>
                        <a:t>Databases/Backends</a:t>
                      </a:r>
                      <a:endParaRPr lang="en-US" sz="1100" dirty="0">
                        <a:solidFill>
                          <a:schemeClr val="bg1"/>
                        </a:solidFill>
                      </a:endParaRPr>
                    </a:p>
                  </a:txBody>
                  <a:tcPr>
                    <a:solidFill>
                      <a:srgbClr val="000000"/>
                    </a:solidFill>
                  </a:tcPr>
                </a:tc>
              </a:tr>
              <a:tr h="4992179">
                <a:tc>
                  <a:txBody>
                    <a:bodyPr/>
                    <a:lstStyle/>
                    <a:p>
                      <a:r>
                        <a:rPr lang="en-US" sz="1100" dirty="0" smtClean="0"/>
                        <a:t>Java</a:t>
                      </a:r>
                      <a:r>
                        <a:rPr lang="en-US" sz="1100" baseline="0" dirty="0" smtClean="0"/>
                        <a:t> 1.5 – 1.7</a:t>
                      </a:r>
                      <a:endParaRPr lang="en-US" sz="1100" dirty="0" smtClean="0"/>
                    </a:p>
                    <a:p>
                      <a:r>
                        <a:rPr lang="en-US" sz="1100" dirty="0" smtClean="0"/>
                        <a:t>Microsoft </a:t>
                      </a:r>
                      <a:r>
                        <a:rPr lang="en-US" sz="1100" dirty="0" err="1" smtClean="0"/>
                        <a:t>.Net</a:t>
                      </a:r>
                      <a:r>
                        <a:rPr lang="en-US" sz="1100" dirty="0" smtClean="0"/>
                        <a:t> v 2.0</a:t>
                      </a:r>
                      <a:r>
                        <a:rPr lang="en-US" sz="1100" baseline="0" dirty="0" smtClean="0"/>
                        <a:t>– 4.5</a:t>
                      </a:r>
                    </a:p>
                    <a:p>
                      <a:r>
                        <a:rPr lang="en-US" sz="1100" baseline="0" dirty="0" smtClean="0"/>
                        <a:t>C++ (via code wrapper)</a:t>
                      </a:r>
                    </a:p>
                    <a:p>
                      <a:endParaRPr lang="en-US" sz="1100" baseline="0" dirty="0" smtClean="0"/>
                    </a:p>
                    <a:p>
                      <a:endParaRPr lang="en-US" sz="1100" baseline="0" dirty="0" smtClean="0"/>
                    </a:p>
                    <a:p>
                      <a:endParaRPr lang="en-US" sz="1100" baseline="0" dirty="0" smtClean="0"/>
                    </a:p>
                    <a:p>
                      <a:endParaRPr lang="en-US" sz="1100" baseline="0" dirty="0" smtClean="0"/>
                    </a:p>
                    <a:p>
                      <a:endParaRPr lang="en-US" sz="1100" baseline="0" dirty="0" smtClean="0"/>
                    </a:p>
                    <a:p>
                      <a:endParaRPr lang="en-US" sz="1100" baseline="0" dirty="0" smtClean="0"/>
                    </a:p>
                    <a:p>
                      <a:endParaRPr lang="en-US" sz="1100" baseline="0" dirty="0" smtClean="0"/>
                    </a:p>
                    <a:p>
                      <a:endParaRPr lang="en-US" sz="1100" baseline="0" dirty="0" smtClean="0"/>
                    </a:p>
                    <a:p>
                      <a:endParaRPr lang="en-US" sz="1100" baseline="0" dirty="0" smtClean="0"/>
                    </a:p>
                    <a:p>
                      <a:endParaRPr lang="en-US" sz="1100" baseline="0" dirty="0" smtClean="0"/>
                    </a:p>
                    <a:p>
                      <a:endParaRPr lang="en-US" sz="1100" baseline="0" dirty="0" smtClean="0"/>
                    </a:p>
                    <a:p>
                      <a:endParaRPr lang="en-US" sz="1100" baseline="0" dirty="0" smtClean="0"/>
                    </a:p>
                    <a:p>
                      <a:endParaRPr lang="en-US" sz="1100" baseline="0" dirty="0" smtClean="0"/>
                    </a:p>
                    <a:p>
                      <a:endParaRPr lang="en-US" sz="1100" baseline="0" dirty="0" smtClean="0"/>
                    </a:p>
                    <a:p>
                      <a:endParaRPr lang="en-US" sz="1100" baseline="0" dirty="0" smtClean="0"/>
                    </a:p>
                    <a:p>
                      <a:endParaRPr lang="en-US" sz="1100" baseline="0" dirty="0" smtClean="0"/>
                    </a:p>
                    <a:p>
                      <a:endParaRPr lang="en-US" sz="1100" baseline="0" dirty="0" smtClean="0"/>
                    </a:p>
                    <a:p>
                      <a:endParaRPr lang="en-US" sz="1100" baseline="0" dirty="0" smtClean="0"/>
                    </a:p>
                    <a:p>
                      <a:endParaRPr lang="en-US" sz="1100" baseline="0" dirty="0" smtClean="0"/>
                    </a:p>
                    <a:p>
                      <a:endParaRPr lang="en-US" sz="1100" baseline="0" dirty="0" smtClean="0"/>
                    </a:p>
                    <a:p>
                      <a:endParaRPr lang="en-US" sz="1100" baseline="0" dirty="0" smtClean="0"/>
                    </a:p>
                    <a:p>
                      <a:endParaRPr lang="en-US" sz="1100" baseline="0" dirty="0" smtClean="0"/>
                    </a:p>
                    <a:p>
                      <a:endParaRPr lang="en-US" sz="1100" baseline="0" dirty="0" smtClean="0"/>
                    </a:p>
                    <a:p>
                      <a:endParaRPr lang="en-US" sz="1100" baseline="0" dirty="0" smtClean="0"/>
                    </a:p>
                    <a:p>
                      <a:endParaRPr lang="en-US" sz="1100" baseline="0" dirty="0" smtClean="0"/>
                    </a:p>
                    <a:p>
                      <a:r>
                        <a:rPr lang="en-US" sz="1100" baseline="0" dirty="0" smtClean="0"/>
                        <a:t>*Not all inclusive</a:t>
                      </a:r>
                      <a:endParaRPr lang="en-US" sz="1100" dirty="0"/>
                    </a:p>
                  </a:txBody>
                  <a:tcPr/>
                </a:tc>
                <a:tc>
                  <a:txBody>
                    <a:bodyPr/>
                    <a:lstStyle/>
                    <a:p>
                      <a:r>
                        <a:rPr lang="en-US" sz="1100" dirty="0" smtClean="0"/>
                        <a:t>ColdFusion 8</a:t>
                      </a:r>
                      <a:r>
                        <a:rPr lang="en-US" sz="1100" baseline="0" dirty="0" smtClean="0"/>
                        <a:t> &amp; 9</a:t>
                      </a:r>
                      <a:r>
                        <a:rPr lang="en-US" sz="1100" dirty="0" smtClean="0"/>
                        <a:t> </a:t>
                      </a:r>
                    </a:p>
                    <a:p>
                      <a:r>
                        <a:rPr lang="en-US" sz="1100" dirty="0" err="1" smtClean="0"/>
                        <a:t>GlassFish</a:t>
                      </a:r>
                      <a:r>
                        <a:rPr lang="en-US" sz="1100" dirty="0" smtClean="0"/>
                        <a:t> 2</a:t>
                      </a:r>
                      <a:r>
                        <a:rPr lang="en-US" sz="1100" baseline="0" dirty="0" smtClean="0"/>
                        <a:t> &amp;</a:t>
                      </a:r>
                      <a:r>
                        <a:rPr lang="en-US" sz="1100" dirty="0" smtClean="0"/>
                        <a:t> 3 </a:t>
                      </a:r>
                    </a:p>
                    <a:p>
                      <a:r>
                        <a:rPr lang="en-US" sz="1100" dirty="0" err="1" smtClean="0"/>
                        <a:t>JBoss</a:t>
                      </a:r>
                      <a:r>
                        <a:rPr lang="en-US" sz="1100" dirty="0" smtClean="0"/>
                        <a:t> 4</a:t>
                      </a:r>
                      <a:r>
                        <a:rPr lang="en-US" sz="1100" baseline="0" dirty="0" smtClean="0"/>
                        <a:t> - 7</a:t>
                      </a:r>
                      <a:endParaRPr lang="en-US" sz="1100" dirty="0" smtClean="0"/>
                    </a:p>
                    <a:p>
                      <a:r>
                        <a:rPr lang="en-US" sz="1100" dirty="0" smtClean="0"/>
                        <a:t>Jetty 6</a:t>
                      </a:r>
                      <a:r>
                        <a:rPr lang="en-US" sz="1100" baseline="0" dirty="0" smtClean="0"/>
                        <a:t> &amp; 7</a:t>
                      </a:r>
                      <a:endParaRPr lang="en-US" sz="1100" dirty="0" smtClean="0"/>
                    </a:p>
                    <a:p>
                      <a:r>
                        <a:rPr lang="en-US" sz="1100" dirty="0" smtClean="0"/>
                        <a:t>Oracle 10g</a:t>
                      </a:r>
                      <a:r>
                        <a:rPr lang="en-US" sz="1100" baseline="0" dirty="0" smtClean="0"/>
                        <a:t> (.2/3)</a:t>
                      </a:r>
                      <a:endParaRPr lang="en-US" sz="1100" dirty="0" smtClean="0"/>
                    </a:p>
                    <a:p>
                      <a:r>
                        <a:rPr lang="en-US" sz="1100" dirty="0" smtClean="0"/>
                        <a:t>OC4J (Oracle Application Server) </a:t>
                      </a:r>
                    </a:p>
                    <a:p>
                      <a:r>
                        <a:rPr lang="en-US" sz="1100" dirty="0" err="1" smtClean="0"/>
                        <a:t>OSGi</a:t>
                      </a:r>
                      <a:r>
                        <a:rPr lang="en-US" sz="1100" dirty="0" smtClean="0"/>
                        <a:t> Infrastructure  </a:t>
                      </a:r>
                    </a:p>
                    <a:p>
                      <a:r>
                        <a:rPr lang="en-US" sz="1100" dirty="0" smtClean="0"/>
                        <a:t>  (Felix, Equinox, Apache Sling) </a:t>
                      </a:r>
                    </a:p>
                    <a:p>
                      <a:r>
                        <a:rPr lang="en-US" sz="1100" dirty="0" smtClean="0"/>
                        <a:t>Resin </a:t>
                      </a:r>
                    </a:p>
                    <a:p>
                      <a:r>
                        <a:rPr lang="en-US" sz="1100" dirty="0" err="1" smtClean="0"/>
                        <a:t>Solr</a:t>
                      </a:r>
                      <a:r>
                        <a:rPr lang="en-US" sz="1100" dirty="0" smtClean="0"/>
                        <a:t> </a:t>
                      </a:r>
                    </a:p>
                    <a:p>
                      <a:r>
                        <a:rPr lang="en-US" sz="1100" dirty="0" smtClean="0"/>
                        <a:t>Tomcat 5</a:t>
                      </a:r>
                      <a:r>
                        <a:rPr lang="en-US" sz="1100" baseline="0" dirty="0" smtClean="0"/>
                        <a:t> - 7</a:t>
                      </a:r>
                      <a:r>
                        <a:rPr lang="en-US" sz="1100" dirty="0" smtClean="0"/>
                        <a:t> </a:t>
                      </a:r>
                    </a:p>
                    <a:p>
                      <a:r>
                        <a:rPr lang="en-US" sz="1100" dirty="0" err="1" smtClean="0"/>
                        <a:t>WebLogic</a:t>
                      </a:r>
                      <a:r>
                        <a:rPr lang="en-US" sz="1100" dirty="0" smtClean="0"/>
                        <a:t> 9</a:t>
                      </a:r>
                      <a:r>
                        <a:rPr lang="en-US" sz="1100" baseline="0" dirty="0" smtClean="0"/>
                        <a:t> &amp; 10</a:t>
                      </a:r>
                      <a:r>
                        <a:rPr lang="en-US" sz="1100" dirty="0" smtClean="0"/>
                        <a:t> </a:t>
                      </a:r>
                    </a:p>
                    <a:p>
                      <a:r>
                        <a:rPr lang="en-US" sz="1100" dirty="0" err="1" smtClean="0"/>
                        <a:t>Webmethods</a:t>
                      </a:r>
                      <a:r>
                        <a:rPr lang="en-US" sz="1100" dirty="0" smtClean="0"/>
                        <a:t> </a:t>
                      </a:r>
                    </a:p>
                    <a:p>
                      <a:r>
                        <a:rPr lang="en-US" sz="1100" dirty="0" err="1" smtClean="0"/>
                        <a:t>WebSphere</a:t>
                      </a:r>
                      <a:r>
                        <a:rPr lang="en-US" sz="1100" dirty="0" smtClean="0"/>
                        <a:t> 6</a:t>
                      </a:r>
                      <a:r>
                        <a:rPr lang="en-US" sz="1100" baseline="0" dirty="0" smtClean="0"/>
                        <a:t> &amp; 7</a:t>
                      </a:r>
                      <a:endParaRPr lang="en-US" sz="1100" dirty="0" smtClean="0"/>
                    </a:p>
                    <a:p>
                      <a:r>
                        <a:rPr lang="cs-CZ" sz="1100" dirty="0" smtClean="0"/>
                        <a:t>Microsoft IIS 6</a:t>
                      </a:r>
                      <a:r>
                        <a:rPr lang="cs-CZ" sz="1100" baseline="0" dirty="0" smtClean="0"/>
                        <a:t>- 7.5</a:t>
                      </a:r>
                    </a:p>
                    <a:p>
                      <a:r>
                        <a:rPr lang="en-US" sz="1100" dirty="0" smtClean="0"/>
                        <a:t>COM+ services</a:t>
                      </a:r>
                    </a:p>
                    <a:p>
                      <a:r>
                        <a:rPr lang="en-US" sz="1100" dirty="0" smtClean="0"/>
                        <a:t>Windows Service Console Applications</a:t>
                      </a:r>
                      <a:endParaRPr lang="en-US" sz="1100" dirty="0"/>
                    </a:p>
                  </a:txBody>
                  <a:tcPr>
                    <a:solidFill>
                      <a:srgbClr val="F2F2F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Active MQ 5.x </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err="1" smtClean="0"/>
                        <a:t>Fiorano</a:t>
                      </a:r>
                      <a:r>
                        <a:rPr lang="en-US" sz="1100" dirty="0" smtClean="0"/>
                        <a:t> MQ </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IBM MQ Series 6.x, 7.x </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IBM WAS Embedded JMS</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err="1" smtClean="0"/>
                        <a:t>JBoss</a:t>
                      </a:r>
                      <a:r>
                        <a:rPr lang="en-US" sz="1100" dirty="0" smtClean="0"/>
                        <a:t> MQ </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Oracle AQ-JMS </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Open MQ </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Progress Sonic MQ</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Rabbit MQ  </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err="1" smtClean="0"/>
                        <a:t>Tibco</a:t>
                      </a:r>
                      <a:r>
                        <a:rPr lang="en-US" sz="1100" dirty="0" smtClean="0"/>
                        <a:t> RV</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JMS Messaging</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WCF</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.NET</a:t>
                      </a:r>
                      <a:r>
                        <a:rPr lang="en-US" sz="1100" baseline="0" dirty="0" smtClean="0"/>
                        <a:t> </a:t>
                      </a:r>
                      <a:r>
                        <a:rPr lang="en-US" sz="1100" baseline="0" dirty="0" err="1" smtClean="0"/>
                        <a:t>Remoting</a:t>
                      </a:r>
                      <a:endParaRPr lang="en-US" sz="11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100" baseline="0" dirty="0" err="1" smtClean="0"/>
                        <a:t>Tibco</a:t>
                      </a:r>
                      <a:r>
                        <a:rPr lang="en-US" sz="1100" baseline="0" dirty="0" smtClean="0"/>
                        <a:t> EMS MQ</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baseline="0" dirty="0" smtClean="0"/>
                        <a:t>MSMQ</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100" dirty="0" smtClean="0"/>
                    </a:p>
                  </a:txBody>
                  <a:tcPr/>
                </a:tc>
                <a:tc>
                  <a:txBody>
                    <a:bodyPr/>
                    <a:lstStyle/>
                    <a:p>
                      <a:r>
                        <a:rPr lang="en-US" sz="1100" dirty="0" smtClean="0"/>
                        <a:t>Applets </a:t>
                      </a:r>
                    </a:p>
                    <a:p>
                      <a:r>
                        <a:rPr lang="en-US" sz="1100" dirty="0" smtClean="0"/>
                        <a:t>AWT/Swing/RCP </a:t>
                      </a:r>
                    </a:p>
                    <a:p>
                      <a:r>
                        <a:rPr lang="en-US" sz="1100" dirty="0" err="1" smtClean="0"/>
                        <a:t>BlazeDS</a:t>
                      </a:r>
                      <a:r>
                        <a:rPr lang="en-US" sz="1100" dirty="0" smtClean="0"/>
                        <a:t>  </a:t>
                      </a:r>
                    </a:p>
                    <a:p>
                      <a:r>
                        <a:rPr lang="en-US" sz="1100" dirty="0" smtClean="0"/>
                        <a:t>EJB 2</a:t>
                      </a:r>
                      <a:r>
                        <a:rPr lang="en-US" sz="1100" baseline="0" dirty="0" smtClean="0"/>
                        <a:t> &amp; 3</a:t>
                      </a:r>
                      <a:endParaRPr lang="en-US" sz="1100" dirty="0" smtClean="0"/>
                    </a:p>
                    <a:p>
                      <a:r>
                        <a:rPr lang="en-US" sz="1100" dirty="0" smtClean="0"/>
                        <a:t>Hibernate </a:t>
                      </a:r>
                    </a:p>
                    <a:p>
                      <a:r>
                        <a:rPr lang="en-US" sz="1100" dirty="0" smtClean="0"/>
                        <a:t>Wicket </a:t>
                      </a:r>
                    </a:p>
                    <a:p>
                      <a:r>
                        <a:rPr lang="en-US" sz="1100" dirty="0" smtClean="0"/>
                        <a:t>JSF </a:t>
                      </a:r>
                    </a:p>
                    <a:p>
                      <a:r>
                        <a:rPr lang="en-US" sz="1100" dirty="0" smtClean="0"/>
                        <a:t>Oracle Coherence </a:t>
                      </a:r>
                    </a:p>
                    <a:p>
                      <a:r>
                        <a:rPr lang="en-US" sz="1100" dirty="0" smtClean="0"/>
                        <a:t>Spring Beans 2</a:t>
                      </a:r>
                      <a:r>
                        <a:rPr lang="en-US" sz="1100" baseline="0" dirty="0" smtClean="0"/>
                        <a:t> &amp; 3</a:t>
                      </a:r>
                      <a:r>
                        <a:rPr lang="en-US" sz="1100" dirty="0" smtClean="0"/>
                        <a:t> </a:t>
                      </a:r>
                    </a:p>
                    <a:p>
                      <a:r>
                        <a:rPr lang="en-US" sz="1100" dirty="0" smtClean="0"/>
                        <a:t>Servlets 2.x</a:t>
                      </a:r>
                    </a:p>
                    <a:p>
                      <a:r>
                        <a:rPr lang="en-US" sz="1100" dirty="0" smtClean="0"/>
                        <a:t>Struts Action 1</a:t>
                      </a:r>
                      <a:r>
                        <a:rPr lang="en-US" sz="1100" baseline="0" dirty="0" smtClean="0"/>
                        <a:t> &amp; 2</a:t>
                      </a:r>
                      <a:endParaRPr lang="en-US" sz="1100" dirty="0" smtClean="0"/>
                    </a:p>
                    <a:p>
                      <a:r>
                        <a:rPr lang="en-US" sz="1100" dirty="0" smtClean="0"/>
                        <a:t>Tapestry </a:t>
                      </a:r>
                    </a:p>
                    <a:p>
                      <a:r>
                        <a:rPr lang="en-US" sz="1100" dirty="0" smtClean="0"/>
                        <a:t>Axis 1.x, 2.x </a:t>
                      </a:r>
                    </a:p>
                    <a:p>
                      <a:r>
                        <a:rPr lang="en-US" sz="1100" dirty="0" smtClean="0"/>
                        <a:t>CXF 2.1  </a:t>
                      </a:r>
                    </a:p>
                    <a:p>
                      <a:r>
                        <a:rPr lang="en-US" sz="1100" dirty="0" smtClean="0"/>
                        <a:t>Glassfish Metro JAX WS </a:t>
                      </a:r>
                    </a:p>
                    <a:p>
                      <a:r>
                        <a:rPr lang="en-US" sz="1100" dirty="0" err="1" smtClean="0"/>
                        <a:t>JBoss</a:t>
                      </a:r>
                      <a:r>
                        <a:rPr lang="en-US" sz="1100" dirty="0" smtClean="0"/>
                        <a:t> Native Stack</a:t>
                      </a:r>
                    </a:p>
                    <a:p>
                      <a:r>
                        <a:rPr lang="en-US" sz="1100" dirty="0" smtClean="0"/>
                        <a:t>OC4J </a:t>
                      </a:r>
                    </a:p>
                    <a:p>
                      <a:r>
                        <a:rPr lang="en-US" sz="1100" dirty="0" err="1" smtClean="0"/>
                        <a:t>Weblogic</a:t>
                      </a:r>
                      <a:r>
                        <a:rPr lang="en-US" sz="1100" dirty="0" smtClean="0"/>
                        <a:t> JAX</a:t>
                      </a:r>
                    </a:p>
                    <a:p>
                      <a:r>
                        <a:rPr lang="en-US" sz="1100" dirty="0" err="1" smtClean="0"/>
                        <a:t>Webmethods</a:t>
                      </a:r>
                      <a:r>
                        <a:rPr lang="en-US" sz="1100" dirty="0" smtClean="0"/>
                        <a:t> Glue </a:t>
                      </a:r>
                    </a:p>
                    <a:p>
                      <a:r>
                        <a:rPr lang="en-US" sz="1100" dirty="0" err="1" smtClean="0"/>
                        <a:t>Websphere</a:t>
                      </a:r>
                      <a:r>
                        <a:rPr lang="en-US" sz="1100" dirty="0" smtClean="0"/>
                        <a:t> JAX-WS </a:t>
                      </a:r>
                      <a:r>
                        <a:rPr lang="en-US" sz="1100" dirty="0" err="1" smtClean="0"/>
                        <a:t>Xfire</a:t>
                      </a:r>
                      <a:endParaRPr lang="en-US" sz="1100" dirty="0" smtClean="0"/>
                    </a:p>
                    <a:p>
                      <a:r>
                        <a:rPr lang="en-US" sz="1100" dirty="0" smtClean="0"/>
                        <a:t>Apache </a:t>
                      </a:r>
                      <a:r>
                        <a:rPr lang="en-US" sz="1100" dirty="0" err="1" smtClean="0"/>
                        <a:t>ActiveMQ</a:t>
                      </a:r>
                      <a:r>
                        <a:rPr lang="en-US" sz="1100" dirty="0" smtClean="0"/>
                        <a:t> NMS framework</a:t>
                      </a:r>
                    </a:p>
                    <a:p>
                      <a:r>
                        <a:rPr lang="en-US" sz="1100" dirty="0" smtClean="0"/>
                        <a:t>ASP.NET</a:t>
                      </a:r>
                    </a:p>
                    <a:p>
                      <a:r>
                        <a:rPr lang="en-US" sz="1100" dirty="0" smtClean="0"/>
                        <a:t>ASP.NET MVC 2 &amp; 3</a:t>
                      </a:r>
                    </a:p>
                    <a:p>
                      <a:r>
                        <a:rPr lang="en-US" sz="1100" dirty="0" smtClean="0"/>
                        <a:t>ADO.NET</a:t>
                      </a:r>
                      <a:endParaRPr lang="en-US" sz="1100" dirty="0"/>
                    </a:p>
                  </a:txBody>
                  <a:tcPr>
                    <a:solidFill>
                      <a:schemeClr val="bg1">
                        <a:lumMod val="95000"/>
                      </a:schemeClr>
                    </a:solidFill>
                  </a:tcPr>
                </a:tc>
                <a:tc>
                  <a:txBody>
                    <a:bodyPr/>
                    <a:lstStyle/>
                    <a:p>
                      <a:r>
                        <a:rPr lang="fr-FR" sz="1100" dirty="0" smtClean="0"/>
                        <a:t>Oracle 8i </a:t>
                      </a:r>
                    </a:p>
                    <a:p>
                      <a:r>
                        <a:rPr lang="fr-FR" sz="1100" dirty="0" smtClean="0"/>
                        <a:t>Oracle 9i </a:t>
                      </a:r>
                    </a:p>
                    <a:p>
                      <a:r>
                        <a:rPr lang="fr-FR" sz="1100" dirty="0" smtClean="0"/>
                        <a:t>Oracle 10g </a:t>
                      </a:r>
                    </a:p>
                    <a:p>
                      <a:r>
                        <a:rPr lang="fr-FR" sz="1100" dirty="0" smtClean="0"/>
                        <a:t>Oracle 11g </a:t>
                      </a:r>
                    </a:p>
                    <a:p>
                      <a:r>
                        <a:rPr lang="fr-FR" sz="1100" dirty="0" smtClean="0"/>
                        <a:t>IBM DB2 9.x </a:t>
                      </a:r>
                    </a:p>
                    <a:p>
                      <a:r>
                        <a:rPr lang="fr-FR" sz="1100" dirty="0" err="1" smtClean="0"/>
                        <a:t>Informix</a:t>
                      </a:r>
                      <a:r>
                        <a:rPr lang="fr-FR" sz="1100" dirty="0" smtClean="0"/>
                        <a:t> </a:t>
                      </a:r>
                    </a:p>
                    <a:p>
                      <a:r>
                        <a:rPr lang="fr-FR" sz="1100" dirty="0" smtClean="0"/>
                        <a:t>MS SQL Server 2005 </a:t>
                      </a:r>
                    </a:p>
                    <a:p>
                      <a:r>
                        <a:rPr lang="fr-FR" sz="1100" dirty="0" smtClean="0"/>
                        <a:t>MS SQL Server 2008 </a:t>
                      </a:r>
                    </a:p>
                    <a:p>
                      <a:r>
                        <a:rPr lang="fr-FR" sz="1100" dirty="0" err="1" smtClean="0"/>
                        <a:t>Postgres</a:t>
                      </a:r>
                      <a:r>
                        <a:rPr lang="fr-FR" sz="1100" dirty="0" smtClean="0"/>
                        <a:t> 8</a:t>
                      </a:r>
                      <a:r>
                        <a:rPr lang="fr-FR" sz="1100" baseline="0" dirty="0" smtClean="0"/>
                        <a:t> &amp; 9</a:t>
                      </a:r>
                      <a:r>
                        <a:rPr lang="fr-FR" sz="1100" dirty="0" smtClean="0"/>
                        <a:t> </a:t>
                      </a:r>
                    </a:p>
                    <a:p>
                      <a:r>
                        <a:rPr lang="fr-FR" sz="1100" dirty="0" smtClean="0"/>
                        <a:t>MySQL 5</a:t>
                      </a:r>
                    </a:p>
                    <a:p>
                      <a:r>
                        <a:rPr lang="fr-FR" sz="1100" dirty="0" err="1" smtClean="0"/>
                        <a:t>PointBase</a:t>
                      </a:r>
                      <a:r>
                        <a:rPr lang="fr-FR" sz="1100" dirty="0" smtClean="0"/>
                        <a:t> </a:t>
                      </a:r>
                    </a:p>
                    <a:p>
                      <a:r>
                        <a:rPr lang="fr-FR" sz="1100" dirty="0" smtClean="0"/>
                        <a:t>Derby </a:t>
                      </a:r>
                    </a:p>
                    <a:p>
                      <a:r>
                        <a:rPr lang="fr-FR" sz="1100" dirty="0" smtClean="0"/>
                        <a:t>Sybase</a:t>
                      </a:r>
                    </a:p>
                    <a:p>
                      <a:r>
                        <a:rPr lang="sv-SE" sz="1100" dirty="0" smtClean="0"/>
                        <a:t>Cassandra</a:t>
                      </a:r>
                    </a:p>
                    <a:p>
                      <a:r>
                        <a:rPr lang="sv-SE" sz="1100" dirty="0" err="1" smtClean="0"/>
                        <a:t>MongoDB</a:t>
                      </a:r>
                      <a:endParaRPr lang="sv-SE" sz="1100" dirty="0" smtClean="0"/>
                    </a:p>
                    <a:p>
                      <a:r>
                        <a:rPr lang="sv-SE" sz="1100" dirty="0" smtClean="0"/>
                        <a:t>Javamail</a:t>
                      </a:r>
                    </a:p>
                    <a:p>
                      <a:r>
                        <a:rPr lang="sv-SE" sz="1100" dirty="0" smtClean="0"/>
                        <a:t>SAP JCO</a:t>
                      </a:r>
                    </a:p>
                    <a:p>
                      <a:r>
                        <a:rPr lang="sv-SE" sz="1100" dirty="0" smtClean="0"/>
                        <a:t>LDAP</a:t>
                      </a:r>
                    </a:p>
                    <a:p>
                      <a:r>
                        <a:rPr lang="de-DE" sz="1100" dirty="0" err="1" smtClean="0"/>
                        <a:t>Coherence</a:t>
                      </a:r>
                      <a:endParaRPr lang="de-DE" sz="1100" dirty="0" smtClean="0"/>
                    </a:p>
                    <a:p>
                      <a:r>
                        <a:rPr lang="de-DE" sz="1100" dirty="0" err="1" smtClean="0"/>
                        <a:t>Ehcache</a:t>
                      </a:r>
                      <a:r>
                        <a:rPr lang="de-DE" sz="1100" dirty="0" smtClean="0"/>
                        <a:t> </a:t>
                      </a:r>
                    </a:p>
                    <a:p>
                      <a:r>
                        <a:rPr lang="de-DE" sz="1100" dirty="0" err="1" smtClean="0"/>
                        <a:t>JBoss</a:t>
                      </a:r>
                      <a:r>
                        <a:rPr lang="de-DE" sz="1100" dirty="0" smtClean="0"/>
                        <a:t> </a:t>
                      </a:r>
                      <a:r>
                        <a:rPr lang="de-DE" sz="1100" dirty="0" err="1" smtClean="0"/>
                        <a:t>Tree</a:t>
                      </a:r>
                      <a:r>
                        <a:rPr lang="de-DE" sz="1100" dirty="0" smtClean="0"/>
                        <a:t> Cache / </a:t>
                      </a:r>
                      <a:r>
                        <a:rPr lang="de-DE" sz="1100" dirty="0" err="1" smtClean="0"/>
                        <a:t>Tree</a:t>
                      </a:r>
                      <a:r>
                        <a:rPr lang="de-DE" sz="1100" dirty="0" smtClean="0"/>
                        <a:t> Cache AOP </a:t>
                      </a:r>
                    </a:p>
                    <a:p>
                      <a:r>
                        <a:rPr lang="de-DE" sz="1100" dirty="0" err="1" smtClean="0"/>
                        <a:t>MemCache</a:t>
                      </a:r>
                      <a:endParaRPr lang="en-US" sz="1100" dirty="0"/>
                    </a:p>
                  </a:txBody>
                  <a:tcPr/>
                </a:tc>
              </a:tr>
            </a:tbl>
          </a:graphicData>
        </a:graphic>
      </p:graphicFrame>
    </p:spTree>
    <p:extLst>
      <p:ext uri="{BB962C8B-B14F-4D97-AF65-F5344CB8AC3E}">
        <p14:creationId xmlns:p14="http://schemas.microsoft.com/office/powerpoint/2010/main" val="379121794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7D753408-D142-EE49-8269-A574ADA0CBDB}" type="slidenum">
              <a:rPr lang="en-US" smtClean="0"/>
              <a:pPr/>
              <a:t>13</a:t>
            </a:fld>
            <a:endParaRPr lang="en-US" dirty="0"/>
          </a:p>
        </p:txBody>
      </p:sp>
      <p:pic>
        <p:nvPicPr>
          <p:cNvPr id="21" name="Picture 20" descr="php-logo.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5488" y="1"/>
            <a:ext cx="1978511" cy="1389750"/>
          </a:xfrm>
          <a:prstGeom prst="rect">
            <a:avLst/>
          </a:prstGeom>
        </p:spPr>
      </p:pic>
      <p:graphicFrame>
        <p:nvGraphicFramePr>
          <p:cNvPr id="14" name="Object 13"/>
          <p:cNvGraphicFramePr>
            <a:graphicFrameLocks noChangeAspect="1"/>
          </p:cNvGraphicFramePr>
          <p:nvPr>
            <p:extLst>
              <p:ext uri="{D42A27DB-BD31-4B8C-83A1-F6EECF244321}">
                <p14:modId xmlns:p14="http://schemas.microsoft.com/office/powerpoint/2010/main" val="1380794965"/>
              </p:ext>
            </p:extLst>
          </p:nvPr>
        </p:nvGraphicFramePr>
        <p:xfrm>
          <a:off x="860611" y="1498599"/>
          <a:ext cx="7157771" cy="4305837"/>
        </p:xfrm>
        <a:graphic>
          <a:graphicData uri="http://schemas.openxmlformats.org/presentationml/2006/ole">
            <mc:AlternateContent xmlns:mc="http://schemas.openxmlformats.org/markup-compatibility/2006">
              <mc:Choice xmlns:v="urn:schemas-microsoft-com:vml" Requires="v">
                <p:oleObj spid="_x0000_s1085" name="Document" r:id="rId5" imgW="5676900" imgH="3860800" progId="Word.Document.12">
                  <p:embed/>
                </p:oleObj>
              </mc:Choice>
              <mc:Fallback>
                <p:oleObj name="Document" r:id="rId5" imgW="5676900" imgH="3860800" progId="Word.Document.12">
                  <p:embed/>
                  <p:pic>
                    <p:nvPicPr>
                      <p:cNvPr id="0" name=""/>
                      <p:cNvPicPr/>
                      <p:nvPr/>
                    </p:nvPicPr>
                    <p:blipFill>
                      <a:blip r:embed="rId6"/>
                      <a:stretch>
                        <a:fillRect/>
                      </a:stretch>
                    </p:blipFill>
                    <p:spPr>
                      <a:xfrm>
                        <a:off x="860611" y="1498599"/>
                        <a:ext cx="7157771" cy="4305837"/>
                      </a:xfrm>
                      <a:prstGeom prst="rect">
                        <a:avLst/>
                      </a:prstGeom>
                    </p:spPr>
                  </p:pic>
                </p:oleObj>
              </mc:Fallback>
            </mc:AlternateContent>
          </a:graphicData>
        </a:graphic>
      </p:graphicFrame>
      <p:sp>
        <p:nvSpPr>
          <p:cNvPr id="6" name="Title 1"/>
          <p:cNvSpPr txBox="1">
            <a:spLocks/>
          </p:cNvSpPr>
          <p:nvPr/>
        </p:nvSpPr>
        <p:spPr>
          <a:xfrm>
            <a:off x="609600" y="427038"/>
            <a:ext cx="8229600" cy="846690"/>
          </a:xfrm>
          <a:prstGeom prst="rect">
            <a:avLst/>
          </a:prstGeom>
        </p:spPr>
        <p:txBody>
          <a:bodyPr vert="horz" lIns="91440" tIns="45720" rIns="91440" bIns="45720" rtlCol="0" anchor="t">
            <a:noAutofit/>
          </a:bodyPr>
          <a:lstStyle>
            <a:lvl1pPr algn="l" defTabSz="457200" rtl="0" eaLnBrk="1" latinLnBrk="0" hangingPunct="1">
              <a:spcBef>
                <a:spcPct val="0"/>
              </a:spcBef>
              <a:buNone/>
              <a:defRPr sz="2400" kern="1200">
                <a:solidFill>
                  <a:schemeClr val="tx1"/>
                </a:solidFill>
                <a:latin typeface="+mj-lt"/>
                <a:ea typeface="+mj-ea"/>
                <a:cs typeface="+mj-cs"/>
              </a:defRPr>
            </a:lvl1pPr>
          </a:lstStyle>
          <a:p>
            <a:r>
              <a:rPr lang="en-US" sz="2800" dirty="0" smtClean="0">
                <a:solidFill>
                  <a:srgbClr val="35A5E4"/>
                </a:solidFill>
              </a:rPr>
              <a:t>PHP Support Matrix</a:t>
            </a:r>
            <a:endParaRPr lang="en-US" sz="2800" dirty="0">
              <a:solidFill>
                <a:srgbClr val="35A5E4"/>
              </a:solidFill>
            </a:endParaRPr>
          </a:p>
        </p:txBody>
      </p:sp>
    </p:spTree>
    <p:extLst>
      <p:ext uri="{BB962C8B-B14F-4D97-AF65-F5344CB8AC3E}">
        <p14:creationId xmlns:p14="http://schemas.microsoft.com/office/powerpoint/2010/main" val="98873033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rgbClr val="38B4E7"/>
                </a:solidFill>
              </a:rPr>
              <a:t>Summary</a:t>
            </a:r>
            <a:endParaRPr lang="en-US" sz="2800" dirty="0"/>
          </a:p>
        </p:txBody>
      </p:sp>
      <p:sp>
        <p:nvSpPr>
          <p:cNvPr id="3" name="Content Placeholder 2"/>
          <p:cNvSpPr>
            <a:spLocks noGrp="1"/>
          </p:cNvSpPr>
          <p:nvPr>
            <p:ph idx="1"/>
          </p:nvPr>
        </p:nvSpPr>
        <p:spPr>
          <a:xfrm>
            <a:off x="457200" y="1330732"/>
            <a:ext cx="8229600" cy="5189436"/>
          </a:xfrm>
        </p:spPr>
        <p:txBody>
          <a:bodyPr>
            <a:normAutofit/>
          </a:bodyPr>
          <a:lstStyle/>
          <a:p>
            <a:r>
              <a:rPr lang="en-US" sz="2800" dirty="0" smtClean="0"/>
              <a:t>Overview of Distributed Application Architectures</a:t>
            </a:r>
            <a:r>
              <a:rPr lang="en-US" sz="2800" dirty="0"/>
              <a:t>:  Java, .NET, PHP</a:t>
            </a:r>
          </a:p>
          <a:p>
            <a:pPr marL="0" indent="0">
              <a:buNone/>
            </a:pPr>
            <a:endParaRPr lang="en-US" sz="1050" dirty="0"/>
          </a:p>
          <a:p>
            <a:r>
              <a:rPr lang="en-US" sz="2800" dirty="0" smtClean="0"/>
              <a:t>How </a:t>
            </a:r>
            <a:r>
              <a:rPr lang="en-US" sz="2800" dirty="0" err="1" smtClean="0"/>
              <a:t>AppDynamics</a:t>
            </a:r>
            <a:r>
              <a:rPr lang="en-US" sz="2800" dirty="0" smtClean="0"/>
              <a:t> </a:t>
            </a:r>
            <a:r>
              <a:rPr lang="en-US" sz="2800" dirty="0" err="1" smtClean="0"/>
              <a:t>Instumentation</a:t>
            </a:r>
            <a:r>
              <a:rPr lang="en-US" sz="2800" dirty="0" smtClean="0"/>
              <a:t> (BCI) and Agent Technology Works </a:t>
            </a:r>
          </a:p>
          <a:p>
            <a:pPr lvl="1"/>
            <a:r>
              <a:rPr lang="en-US" sz="2400" dirty="0" smtClean="0"/>
              <a:t>Enables Business Transaction Auto-Discovery, giving End-User Business Context</a:t>
            </a:r>
            <a:endParaRPr lang="en-US" sz="1050" dirty="0"/>
          </a:p>
          <a:p>
            <a:r>
              <a:rPr lang="en-US" sz="2800" dirty="0" smtClean="0"/>
              <a:t>Reviewed Common APM Goals </a:t>
            </a:r>
          </a:p>
          <a:p>
            <a:pPr lvl="1"/>
            <a:r>
              <a:rPr lang="en-US" sz="2400" dirty="0" smtClean="0"/>
              <a:t>Root </a:t>
            </a:r>
            <a:r>
              <a:rPr lang="en-US" sz="2400" dirty="0"/>
              <a:t>Cause </a:t>
            </a:r>
            <a:r>
              <a:rPr lang="en-US" sz="2400" dirty="0" smtClean="0"/>
              <a:t>Identification</a:t>
            </a:r>
          </a:p>
          <a:p>
            <a:pPr lvl="1"/>
            <a:r>
              <a:rPr lang="en-US" sz="2400" dirty="0" smtClean="0"/>
              <a:t>Code</a:t>
            </a:r>
            <a:r>
              <a:rPr lang="en-US" sz="2400" dirty="0"/>
              <a:t>-level </a:t>
            </a:r>
            <a:r>
              <a:rPr lang="en-US" sz="2400" dirty="0" smtClean="0"/>
              <a:t>Visibility of Application</a:t>
            </a:r>
            <a:endParaRPr lang="en-US" sz="2400" dirty="0"/>
          </a:p>
          <a:p>
            <a:pPr marL="0" indent="0">
              <a:buNone/>
            </a:pPr>
            <a:endParaRPr lang="en-US" sz="1050" dirty="0"/>
          </a:p>
          <a:p>
            <a:r>
              <a:rPr lang="en-US" sz="2800" dirty="0" err="1" smtClean="0"/>
              <a:t>AppDynamics</a:t>
            </a:r>
            <a:r>
              <a:rPr lang="en-US" sz="2800" dirty="0" smtClean="0"/>
              <a:t> Supported Environments</a:t>
            </a:r>
            <a:endParaRPr lang="en-US" sz="2800" dirty="0"/>
          </a:p>
        </p:txBody>
      </p:sp>
      <p:sp>
        <p:nvSpPr>
          <p:cNvPr id="4" name="Slide Number Placeholder 3"/>
          <p:cNvSpPr>
            <a:spLocks noGrp="1"/>
          </p:cNvSpPr>
          <p:nvPr>
            <p:ph type="sldNum" sz="quarter" idx="4"/>
          </p:nvPr>
        </p:nvSpPr>
        <p:spPr/>
        <p:txBody>
          <a:bodyPr/>
          <a:lstStyle/>
          <a:p>
            <a:fld id="{7D753408-D142-EE49-8269-A574ADA0CBDB}" type="slidenum">
              <a:rPr lang="en-US" smtClean="0"/>
              <a:pPr/>
              <a:t>14</a:t>
            </a:fld>
            <a:endParaRPr lang="en-US" dirty="0"/>
          </a:p>
        </p:txBody>
      </p:sp>
    </p:spTree>
    <p:extLst>
      <p:ext uri="{BB962C8B-B14F-4D97-AF65-F5344CB8AC3E}">
        <p14:creationId xmlns:p14="http://schemas.microsoft.com/office/powerpoint/2010/main" val="69542063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rgbClr val="38B4E7"/>
                </a:solidFill>
              </a:rPr>
              <a:t>Agenda:</a:t>
            </a:r>
            <a:endParaRPr lang="en-US" sz="2800" dirty="0"/>
          </a:p>
        </p:txBody>
      </p:sp>
      <p:sp>
        <p:nvSpPr>
          <p:cNvPr id="3" name="Content Placeholder 2"/>
          <p:cNvSpPr>
            <a:spLocks noGrp="1"/>
          </p:cNvSpPr>
          <p:nvPr>
            <p:ph idx="1"/>
          </p:nvPr>
        </p:nvSpPr>
        <p:spPr>
          <a:xfrm>
            <a:off x="3118400" y="1203614"/>
            <a:ext cx="5568400" cy="4922549"/>
          </a:xfrm>
        </p:spPr>
        <p:txBody>
          <a:bodyPr/>
          <a:lstStyle/>
          <a:p>
            <a:pPr marL="0" indent="0">
              <a:buNone/>
            </a:pPr>
            <a:r>
              <a:rPr lang="en-US" sz="2400" dirty="0" smtClean="0"/>
              <a:t>Distributed Application Architectures</a:t>
            </a:r>
            <a:r>
              <a:rPr lang="en-US" sz="2400" dirty="0" smtClean="0"/>
              <a:t>:  Java, .NET, PHP</a:t>
            </a:r>
          </a:p>
          <a:p>
            <a:pPr marL="0" indent="0">
              <a:buNone/>
            </a:pPr>
            <a:endParaRPr lang="en-US" sz="1000" dirty="0" smtClean="0"/>
          </a:p>
          <a:p>
            <a:pPr marL="0" indent="0">
              <a:buNone/>
            </a:pPr>
            <a:r>
              <a:rPr lang="en-US" sz="2400" dirty="0" err="1" smtClean="0"/>
              <a:t>AppDynamics</a:t>
            </a:r>
            <a:r>
              <a:rPr lang="en-US" sz="2400" dirty="0" smtClean="0"/>
              <a:t> Instrumentation-How Does it Work? </a:t>
            </a:r>
            <a:endParaRPr lang="en-US" sz="2400" dirty="0" smtClean="0"/>
          </a:p>
          <a:p>
            <a:pPr marL="0" indent="0">
              <a:buNone/>
            </a:pPr>
            <a:endParaRPr lang="en-US" sz="1000" dirty="0"/>
          </a:p>
          <a:p>
            <a:pPr marL="0" indent="0">
              <a:buNone/>
            </a:pPr>
            <a:r>
              <a:rPr lang="en-US" sz="2400" dirty="0" smtClean="0"/>
              <a:t>APM Goals: Root Cause Identification &amp; Code</a:t>
            </a:r>
            <a:r>
              <a:rPr lang="en-US" sz="2400" dirty="0"/>
              <a:t>-level </a:t>
            </a:r>
            <a:r>
              <a:rPr lang="en-US" sz="2400" dirty="0" smtClean="0"/>
              <a:t>Visibility</a:t>
            </a:r>
          </a:p>
          <a:p>
            <a:pPr marL="0" indent="0">
              <a:buNone/>
            </a:pPr>
            <a:endParaRPr lang="en-US" sz="1000" dirty="0" smtClean="0"/>
          </a:p>
          <a:p>
            <a:pPr marL="0" indent="0">
              <a:buNone/>
            </a:pPr>
            <a:r>
              <a:rPr lang="en-US" sz="2400" dirty="0" smtClean="0"/>
              <a:t>Where We Play and Do Not Play - Supported Environments</a:t>
            </a:r>
            <a:endParaRPr lang="en-US" sz="2400" dirty="0"/>
          </a:p>
        </p:txBody>
      </p:sp>
      <p:pic>
        <p:nvPicPr>
          <p:cNvPr id="5" name="Picture 4" descr="icon-set_02-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0179" y="2326506"/>
            <a:ext cx="627389" cy="619448"/>
          </a:xfrm>
          <a:prstGeom prst="rect">
            <a:avLst/>
          </a:prstGeom>
        </p:spPr>
      </p:pic>
      <p:pic>
        <p:nvPicPr>
          <p:cNvPr id="6" name="Picture 5" descr="icon-set_02-0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4149" y="4289252"/>
            <a:ext cx="623419" cy="619448"/>
          </a:xfrm>
          <a:prstGeom prst="rect">
            <a:avLst/>
          </a:prstGeom>
        </p:spPr>
      </p:pic>
      <p:pic>
        <p:nvPicPr>
          <p:cNvPr id="7" name="Picture 6" descr="icon-set_02-0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4149" y="3322745"/>
            <a:ext cx="623419" cy="619448"/>
          </a:xfrm>
          <a:prstGeom prst="rect">
            <a:avLst/>
          </a:prstGeom>
        </p:spPr>
      </p:pic>
      <p:pic>
        <p:nvPicPr>
          <p:cNvPr id="8" name="Picture 7" descr="icon-set_02-0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00179" y="1321255"/>
            <a:ext cx="619448" cy="619448"/>
          </a:xfrm>
          <a:prstGeom prst="rect">
            <a:avLst/>
          </a:prstGeom>
        </p:spPr>
      </p:pic>
      <p:sp>
        <p:nvSpPr>
          <p:cNvPr id="9" name="Slide Number Placeholder 8"/>
          <p:cNvSpPr>
            <a:spLocks noGrp="1"/>
          </p:cNvSpPr>
          <p:nvPr>
            <p:ph type="sldNum" sz="quarter" idx="4"/>
          </p:nvPr>
        </p:nvSpPr>
        <p:spPr/>
        <p:txBody>
          <a:bodyPr/>
          <a:lstStyle/>
          <a:p>
            <a:fld id="{7D753408-D142-EE49-8269-A574ADA0CBDB}" type="slidenum">
              <a:rPr lang="en-US" smtClean="0"/>
              <a:pPr/>
              <a:t>2</a:t>
            </a:fld>
            <a:endParaRPr lang="en-US" dirty="0"/>
          </a:p>
        </p:txBody>
      </p:sp>
    </p:spTree>
    <p:extLst>
      <p:ext uri="{BB962C8B-B14F-4D97-AF65-F5344CB8AC3E}">
        <p14:creationId xmlns:p14="http://schemas.microsoft.com/office/powerpoint/2010/main" val="307319451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0" name="Group 189"/>
          <p:cNvGrpSpPr/>
          <p:nvPr/>
        </p:nvGrpSpPr>
        <p:grpSpPr>
          <a:xfrm>
            <a:off x="233513" y="3050627"/>
            <a:ext cx="1485683" cy="850697"/>
            <a:chOff x="1030811" y="4390435"/>
            <a:chExt cx="1485682" cy="850697"/>
          </a:xfrm>
        </p:grpSpPr>
        <p:pic>
          <p:nvPicPr>
            <p:cNvPr id="191" name="Picture 190" descr="shopping_cart_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9926" y="4390435"/>
              <a:ext cx="484432" cy="393601"/>
            </a:xfrm>
            <a:prstGeom prst="rect">
              <a:avLst/>
            </a:prstGeom>
          </p:spPr>
        </p:pic>
        <p:grpSp>
          <p:nvGrpSpPr>
            <p:cNvPr id="192" name="Group 191"/>
            <p:cNvGrpSpPr/>
            <p:nvPr/>
          </p:nvGrpSpPr>
          <p:grpSpPr>
            <a:xfrm>
              <a:off x="1030811" y="4410135"/>
              <a:ext cx="1485682" cy="830997"/>
              <a:chOff x="-250060" y="2855418"/>
              <a:chExt cx="1485682" cy="830997"/>
            </a:xfrm>
          </p:grpSpPr>
          <p:sp>
            <p:nvSpPr>
              <p:cNvPr id="193" name="TextBox 192"/>
              <p:cNvSpPr txBox="1"/>
              <p:nvPr/>
            </p:nvSpPr>
            <p:spPr>
              <a:xfrm>
                <a:off x="-250060" y="2855418"/>
                <a:ext cx="1295399" cy="830997"/>
              </a:xfrm>
              <a:prstGeom prst="rect">
                <a:avLst/>
              </a:prstGeom>
              <a:noFill/>
            </p:spPr>
            <p:txBody>
              <a:bodyPr wrap="square" rtlCol="0">
                <a:spAutoFit/>
              </a:bodyPr>
              <a:lstStyle/>
              <a:p>
                <a:pPr algn="r"/>
                <a:r>
                  <a:rPr lang="en-US" sz="1200" dirty="0" smtClean="0">
                    <a:solidFill>
                      <a:srgbClr val="000000"/>
                    </a:solidFill>
                  </a:rPr>
                  <a:t>Login</a:t>
                </a:r>
              </a:p>
              <a:p>
                <a:pPr algn="r"/>
                <a:r>
                  <a:rPr lang="en-US" sz="1200" dirty="0" smtClean="0">
                    <a:solidFill>
                      <a:srgbClr val="000000"/>
                    </a:solidFill>
                  </a:rPr>
                  <a:t>Search</a:t>
                </a:r>
              </a:p>
              <a:p>
                <a:pPr algn="r"/>
                <a:r>
                  <a:rPr lang="en-US" sz="1200" dirty="0" smtClean="0">
                    <a:solidFill>
                      <a:srgbClr val="000000"/>
                    </a:solidFill>
                  </a:rPr>
                  <a:t>Add to Cart</a:t>
                </a:r>
              </a:p>
              <a:p>
                <a:pPr algn="r"/>
                <a:r>
                  <a:rPr lang="en-US" sz="1200" dirty="0" smtClean="0">
                    <a:solidFill>
                      <a:srgbClr val="000000"/>
                    </a:solidFill>
                  </a:rPr>
                  <a:t>Checkout</a:t>
                </a:r>
                <a:endParaRPr lang="en-US" sz="1200" dirty="0">
                  <a:solidFill>
                    <a:srgbClr val="000000"/>
                  </a:solidFill>
                </a:endParaRPr>
              </a:p>
            </p:txBody>
          </p:sp>
          <p:pic>
            <p:nvPicPr>
              <p:cNvPr id="194" name="Picture 193"/>
              <p:cNvPicPr>
                <a:picLocks noChangeAspect="1"/>
              </p:cNvPicPr>
              <p:nvPr/>
            </p:nvPicPr>
            <p:blipFill>
              <a:blip r:embed="rId4"/>
              <a:stretch>
                <a:fillRect/>
              </a:stretch>
            </p:blipFill>
            <p:spPr>
              <a:xfrm>
                <a:off x="990600" y="2895664"/>
                <a:ext cx="228600" cy="200025"/>
              </a:xfrm>
              <a:prstGeom prst="rect">
                <a:avLst/>
              </a:prstGeom>
            </p:spPr>
          </p:pic>
          <p:pic>
            <p:nvPicPr>
              <p:cNvPr id="195" name="Picture 194"/>
              <p:cNvPicPr>
                <a:picLocks noChangeAspect="1"/>
              </p:cNvPicPr>
              <p:nvPr/>
            </p:nvPicPr>
            <p:blipFill>
              <a:blip r:embed="rId4"/>
              <a:stretch>
                <a:fillRect/>
              </a:stretch>
            </p:blipFill>
            <p:spPr>
              <a:xfrm>
                <a:off x="990600" y="3093061"/>
                <a:ext cx="228600" cy="200025"/>
              </a:xfrm>
              <a:prstGeom prst="rect">
                <a:avLst/>
              </a:prstGeom>
            </p:spPr>
          </p:pic>
          <p:pic>
            <p:nvPicPr>
              <p:cNvPr id="196" name="Picture 195"/>
              <p:cNvPicPr>
                <a:picLocks noChangeAspect="1"/>
              </p:cNvPicPr>
              <p:nvPr/>
            </p:nvPicPr>
            <p:blipFill>
              <a:blip r:embed="rId4"/>
              <a:stretch>
                <a:fillRect/>
              </a:stretch>
            </p:blipFill>
            <p:spPr>
              <a:xfrm>
                <a:off x="990600" y="3283779"/>
                <a:ext cx="228600" cy="200025"/>
              </a:xfrm>
              <a:prstGeom prst="rect">
                <a:avLst/>
              </a:prstGeom>
            </p:spPr>
          </p:pic>
          <p:pic>
            <p:nvPicPr>
              <p:cNvPr id="197" name="Picture 196"/>
              <p:cNvPicPr>
                <a:picLocks noChangeAspect="1"/>
              </p:cNvPicPr>
              <p:nvPr/>
            </p:nvPicPr>
            <p:blipFill>
              <a:blip r:embed="rId5"/>
              <a:stretch>
                <a:fillRect/>
              </a:stretch>
            </p:blipFill>
            <p:spPr>
              <a:xfrm>
                <a:off x="1007022" y="3455998"/>
                <a:ext cx="228600" cy="209549"/>
              </a:xfrm>
              <a:prstGeom prst="rect">
                <a:avLst/>
              </a:prstGeom>
            </p:spPr>
          </p:pic>
        </p:grpSp>
      </p:grpSp>
      <p:grpSp>
        <p:nvGrpSpPr>
          <p:cNvPr id="519" name="Group 518"/>
          <p:cNvGrpSpPr/>
          <p:nvPr/>
        </p:nvGrpSpPr>
        <p:grpSpPr>
          <a:xfrm>
            <a:off x="4801702" y="3223012"/>
            <a:ext cx="4114800" cy="2511688"/>
            <a:chOff x="4801702" y="3223012"/>
            <a:chExt cx="4114800" cy="2511688"/>
          </a:xfrm>
        </p:grpSpPr>
        <p:grpSp>
          <p:nvGrpSpPr>
            <p:cNvPr id="496" name="Group 495"/>
            <p:cNvGrpSpPr/>
            <p:nvPr/>
          </p:nvGrpSpPr>
          <p:grpSpPr>
            <a:xfrm>
              <a:off x="4801702" y="3223012"/>
              <a:ext cx="4114800" cy="2511688"/>
              <a:chOff x="4800600" y="3020134"/>
              <a:chExt cx="4114800" cy="2511688"/>
            </a:xfrm>
          </p:grpSpPr>
          <p:sp>
            <p:nvSpPr>
              <p:cNvPr id="497" name="Rectangle 496"/>
              <p:cNvSpPr/>
              <p:nvPr/>
            </p:nvSpPr>
            <p:spPr>
              <a:xfrm>
                <a:off x="7467600" y="5193268"/>
                <a:ext cx="1447800" cy="338554"/>
              </a:xfrm>
              <a:prstGeom prst="rect">
                <a:avLst/>
              </a:prstGeom>
              <a:noFill/>
            </p:spPr>
            <p:txBody>
              <a:bodyPr wrap="square" lIns="91440" tIns="45720" rIns="91440" bIns="45720">
                <a:spAutoFit/>
              </a:bodyPr>
              <a:lstStyle/>
              <a:p>
                <a:pPr lvl="0" defTabSz="914400">
                  <a:defRPr/>
                </a:pPr>
                <a:r>
                  <a:rPr lang="en-US" sz="1600" b="1" kern="0" dirty="0" smtClean="0">
                    <a:ln w="9000" cmpd="sng">
                      <a:noFill/>
                      <a:prstDash val="solid"/>
                    </a:ln>
                    <a:solidFill>
                      <a:srgbClr val="FC7700"/>
                    </a:solidFill>
                  </a:rPr>
                  <a:t>BIG DATA</a:t>
                </a:r>
                <a:endParaRPr lang="en-US" sz="1600" b="1" kern="0" dirty="0">
                  <a:ln w="9000" cmpd="sng">
                    <a:noFill/>
                    <a:prstDash val="solid"/>
                  </a:ln>
                  <a:solidFill>
                    <a:srgbClr val="FC7700"/>
                  </a:solidFill>
                </a:endParaRPr>
              </a:p>
            </p:txBody>
          </p:sp>
          <p:sp>
            <p:nvSpPr>
              <p:cNvPr id="499" name="TextBox 370"/>
              <p:cNvSpPr txBox="1">
                <a:spLocks noChangeArrowheads="1"/>
              </p:cNvSpPr>
              <p:nvPr/>
            </p:nvSpPr>
            <p:spPr bwMode="auto">
              <a:xfrm>
                <a:off x="7218506" y="3978769"/>
                <a:ext cx="762000" cy="507831"/>
              </a:xfrm>
              <a:prstGeom prst="rect">
                <a:avLst/>
              </a:prstGeom>
              <a:noFill/>
              <a:ln w="9525">
                <a:noFill/>
                <a:miter lim="800000"/>
                <a:headEnd/>
                <a:tailEnd/>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err="1" smtClean="0">
                    <a:ln>
                      <a:noFill/>
                    </a:ln>
                    <a:solidFill>
                      <a:srgbClr val="000000"/>
                    </a:solidFill>
                    <a:effectLst/>
                    <a:uLnTx/>
                    <a:uFillTx/>
                    <a:ea typeface="ＭＳ Ｐゴシック"/>
                    <a:cs typeface="ＭＳ Ｐゴシック"/>
                  </a:rPr>
                  <a:t>Hadoop</a:t>
                </a:r>
                <a:endParaRPr kumimoji="0" lang="en-US" sz="900" b="0" i="0" u="none" strike="noStrike" kern="0" cap="none" spc="0" normalizeH="0" baseline="0" noProof="0" dirty="0" smtClean="0">
                  <a:ln>
                    <a:noFill/>
                  </a:ln>
                  <a:solidFill>
                    <a:srgbClr val="000000"/>
                  </a:solidFill>
                  <a:effectLst/>
                  <a:uLnTx/>
                  <a:uFillTx/>
                  <a:ea typeface="ＭＳ Ｐゴシック"/>
                  <a:cs typeface="ＭＳ Ｐゴシック"/>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rgbClr val="000000"/>
                    </a:solidFill>
                    <a:effectLst/>
                    <a:uLnTx/>
                    <a:uFillTx/>
                    <a:ea typeface="ＭＳ Ｐゴシック"/>
                    <a:cs typeface="ＭＳ Ｐゴシック"/>
                  </a:rPr>
                  <a:t>Cassandra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err="1" smtClean="0">
                    <a:ln>
                      <a:noFill/>
                    </a:ln>
                    <a:solidFill>
                      <a:srgbClr val="000000"/>
                    </a:solidFill>
                    <a:effectLst/>
                    <a:uLnTx/>
                    <a:uFillTx/>
                    <a:ea typeface="ＭＳ Ｐゴシック"/>
                    <a:cs typeface="ＭＳ Ｐゴシック"/>
                  </a:rPr>
                  <a:t>MongoDB</a:t>
                </a:r>
                <a:endParaRPr kumimoji="0" lang="en-US" sz="900" b="0" i="0" u="none" strike="noStrike" kern="0" cap="none" spc="0" normalizeH="0" baseline="0" noProof="0" dirty="0">
                  <a:ln>
                    <a:noFill/>
                  </a:ln>
                  <a:solidFill>
                    <a:srgbClr val="000000"/>
                  </a:solidFill>
                  <a:effectLst/>
                  <a:uLnTx/>
                  <a:uFillTx/>
                  <a:ea typeface="ＭＳ Ｐゴシック"/>
                  <a:cs typeface="ＭＳ Ｐゴシック"/>
                </a:endParaRPr>
              </a:p>
            </p:txBody>
          </p:sp>
          <p:sp>
            <p:nvSpPr>
              <p:cNvPr id="500" name="TextBox 370"/>
              <p:cNvSpPr txBox="1">
                <a:spLocks noChangeArrowheads="1"/>
              </p:cNvSpPr>
              <p:nvPr/>
            </p:nvSpPr>
            <p:spPr bwMode="auto">
              <a:xfrm>
                <a:off x="5562600" y="3747937"/>
                <a:ext cx="762000" cy="230832"/>
              </a:xfrm>
              <a:prstGeom prst="rect">
                <a:avLst/>
              </a:prstGeom>
              <a:noFill/>
              <a:ln w="9525">
                <a:noFill/>
                <a:miter lim="800000"/>
                <a:headEnd/>
                <a:tailEnd/>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rgbClr val="000000"/>
                    </a:solidFill>
                    <a:effectLst/>
                    <a:uLnTx/>
                    <a:uFillTx/>
                    <a:ea typeface="ＭＳ Ｐゴシック"/>
                    <a:cs typeface="ＭＳ Ｐゴシック"/>
                  </a:rPr>
                  <a:t>Coherence</a:t>
                </a:r>
                <a:endParaRPr kumimoji="0" lang="en-US" sz="900" b="0" i="0" u="none" strike="noStrike" kern="0" cap="none" spc="0" normalizeH="0" baseline="0" noProof="0" dirty="0">
                  <a:ln>
                    <a:noFill/>
                  </a:ln>
                  <a:solidFill>
                    <a:srgbClr val="000000"/>
                  </a:solidFill>
                  <a:effectLst/>
                  <a:uLnTx/>
                  <a:uFillTx/>
                  <a:ea typeface="ＭＳ Ｐゴシック"/>
                  <a:cs typeface="ＭＳ Ｐゴシック"/>
                </a:endParaRPr>
              </a:p>
            </p:txBody>
          </p:sp>
          <p:sp>
            <p:nvSpPr>
              <p:cNvPr id="501" name="TextBox 370"/>
              <p:cNvSpPr txBox="1">
                <a:spLocks noChangeArrowheads="1"/>
              </p:cNvSpPr>
              <p:nvPr/>
            </p:nvSpPr>
            <p:spPr bwMode="auto">
              <a:xfrm>
                <a:off x="5492280" y="3020134"/>
                <a:ext cx="826004" cy="230832"/>
              </a:xfrm>
              <a:prstGeom prst="rect">
                <a:avLst/>
              </a:prstGeom>
              <a:noFill/>
              <a:ln w="9525">
                <a:noFill/>
                <a:miter lim="800000"/>
                <a:headEnd/>
                <a:tailEnd/>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err="1">
                    <a:ln>
                      <a:noFill/>
                    </a:ln>
                    <a:solidFill>
                      <a:srgbClr val="000000"/>
                    </a:solidFill>
                    <a:effectLst/>
                    <a:uLnTx/>
                    <a:uFillTx/>
                    <a:ea typeface="ＭＳ Ｐゴシック"/>
                    <a:cs typeface="ＭＳ Ｐゴシック"/>
                  </a:rPr>
                  <a:t>M</a:t>
                </a:r>
                <a:r>
                  <a:rPr kumimoji="0" lang="en-US" sz="900" b="0" i="0" u="none" strike="noStrike" kern="0" cap="none" spc="0" normalizeH="0" baseline="0" noProof="0" dirty="0" err="1" smtClean="0">
                    <a:ln>
                      <a:noFill/>
                    </a:ln>
                    <a:solidFill>
                      <a:srgbClr val="000000"/>
                    </a:solidFill>
                    <a:effectLst/>
                    <a:uLnTx/>
                    <a:uFillTx/>
                    <a:ea typeface="ＭＳ Ｐゴシック"/>
                    <a:cs typeface="ＭＳ Ｐゴシック"/>
                  </a:rPr>
                  <a:t>emcached</a:t>
                </a:r>
                <a:endParaRPr kumimoji="0" lang="en-US" sz="900" b="0" i="0" u="none" strike="noStrike" kern="0" cap="none" spc="0" normalizeH="0" baseline="0" noProof="0" dirty="0">
                  <a:ln>
                    <a:noFill/>
                  </a:ln>
                  <a:solidFill>
                    <a:srgbClr val="000000"/>
                  </a:solidFill>
                  <a:effectLst/>
                  <a:uLnTx/>
                  <a:uFillTx/>
                  <a:ea typeface="ＭＳ Ｐゴシック"/>
                  <a:cs typeface="ＭＳ Ｐゴシック"/>
                </a:endParaRPr>
              </a:p>
            </p:txBody>
          </p:sp>
          <p:cxnSp>
            <p:nvCxnSpPr>
              <p:cNvPr id="502" name="Straight Connector 309"/>
              <p:cNvCxnSpPr>
                <a:cxnSpLocks noChangeShapeType="1"/>
              </p:cNvCxnSpPr>
              <p:nvPr/>
            </p:nvCxnSpPr>
            <p:spPr bwMode="auto">
              <a:xfrm flipV="1">
                <a:off x="6686099" y="4724400"/>
                <a:ext cx="781501" cy="63407"/>
              </a:xfrm>
              <a:prstGeom prst="line">
                <a:avLst/>
              </a:prstGeom>
              <a:noFill/>
              <a:ln w="9525" algn="ctr">
                <a:solidFill>
                  <a:srgbClr val="6E6E6E"/>
                </a:solidFill>
                <a:round/>
                <a:headEnd/>
                <a:tailEnd/>
              </a:ln>
            </p:spPr>
          </p:cxnSp>
          <p:cxnSp>
            <p:nvCxnSpPr>
              <p:cNvPr id="506" name="Straight Connector 309"/>
              <p:cNvCxnSpPr>
                <a:cxnSpLocks noChangeShapeType="1"/>
              </p:cNvCxnSpPr>
              <p:nvPr/>
            </p:nvCxnSpPr>
            <p:spPr bwMode="auto">
              <a:xfrm>
                <a:off x="4800600" y="3581400"/>
                <a:ext cx="970280" cy="495300"/>
              </a:xfrm>
              <a:prstGeom prst="line">
                <a:avLst/>
              </a:prstGeom>
              <a:noFill/>
              <a:ln w="9525" algn="ctr">
                <a:solidFill>
                  <a:srgbClr val="6E6E6E"/>
                </a:solidFill>
                <a:round/>
                <a:headEnd/>
                <a:tailEnd/>
              </a:ln>
            </p:spPr>
          </p:cxnSp>
          <p:cxnSp>
            <p:nvCxnSpPr>
              <p:cNvPr id="509" name="Straight Connector 309"/>
              <p:cNvCxnSpPr>
                <a:cxnSpLocks noChangeShapeType="1"/>
              </p:cNvCxnSpPr>
              <p:nvPr/>
            </p:nvCxnSpPr>
            <p:spPr bwMode="auto">
              <a:xfrm flipV="1">
                <a:off x="4800600" y="3331321"/>
                <a:ext cx="970280" cy="250079"/>
              </a:xfrm>
              <a:prstGeom prst="line">
                <a:avLst/>
              </a:prstGeom>
              <a:noFill/>
              <a:ln w="9525" algn="ctr">
                <a:solidFill>
                  <a:srgbClr val="6E6E6E"/>
                </a:solidFill>
                <a:round/>
                <a:headEnd/>
                <a:tailEnd/>
              </a:ln>
            </p:spPr>
          </p:cxnSp>
          <p:sp>
            <p:nvSpPr>
              <p:cNvPr id="510" name="Isosceles Triangle 509"/>
              <p:cNvSpPr/>
              <p:nvPr/>
            </p:nvSpPr>
            <p:spPr bwMode="auto">
              <a:xfrm rot="15247668" flipV="1">
                <a:off x="5300628" y="3409487"/>
                <a:ext cx="152400" cy="45719"/>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6E6E6E"/>
                  </a:solidFill>
                  <a:effectLst/>
                  <a:uLnTx/>
                  <a:uFillTx/>
                  <a:cs typeface="ＭＳ Ｐゴシック"/>
                </a:endParaRPr>
              </a:p>
            </p:txBody>
          </p:sp>
          <p:sp>
            <p:nvSpPr>
              <p:cNvPr id="511" name="Isosceles Triangle 510"/>
              <p:cNvSpPr/>
              <p:nvPr/>
            </p:nvSpPr>
            <p:spPr bwMode="auto">
              <a:xfrm rot="15883561" flipV="1">
                <a:off x="6996206" y="4730294"/>
                <a:ext cx="152400" cy="45719"/>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6E6E6E"/>
                  </a:solidFill>
                  <a:effectLst/>
                  <a:uLnTx/>
                  <a:uFillTx/>
                  <a:cs typeface="ＭＳ Ｐゴシック"/>
                </a:endParaRPr>
              </a:p>
            </p:txBody>
          </p:sp>
          <p:sp>
            <p:nvSpPr>
              <p:cNvPr id="512" name="Isosceles Triangle 511"/>
              <p:cNvSpPr/>
              <p:nvPr/>
            </p:nvSpPr>
            <p:spPr bwMode="auto">
              <a:xfrm rot="18673410" flipV="1">
                <a:off x="5249010" y="3809239"/>
                <a:ext cx="152400" cy="45719"/>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6E6E6E"/>
                  </a:solidFill>
                  <a:effectLst/>
                  <a:uLnTx/>
                  <a:uFillTx/>
                  <a:cs typeface="ＭＳ Ｐゴシック"/>
                </a:endParaRPr>
              </a:p>
            </p:txBody>
          </p:sp>
        </p:grpSp>
        <p:grpSp>
          <p:nvGrpSpPr>
            <p:cNvPr id="513" name="Group 512"/>
            <p:cNvGrpSpPr/>
            <p:nvPr/>
          </p:nvGrpSpPr>
          <p:grpSpPr>
            <a:xfrm>
              <a:off x="7273968" y="4675020"/>
              <a:ext cx="898140" cy="641727"/>
              <a:chOff x="7273968" y="4675020"/>
              <a:chExt cx="898140" cy="641727"/>
            </a:xfrm>
          </p:grpSpPr>
          <p:pic>
            <p:nvPicPr>
              <p:cNvPr id="514" name="Picture 513"/>
              <p:cNvPicPr>
                <a:picLocks noChangeAspect="1"/>
              </p:cNvPicPr>
              <p:nvPr/>
            </p:nvPicPr>
            <p:blipFill>
              <a:blip r:embed="rId6"/>
              <a:stretch>
                <a:fillRect/>
              </a:stretch>
            </p:blipFill>
            <p:spPr>
              <a:xfrm>
                <a:off x="7273968" y="4675020"/>
                <a:ext cx="571500" cy="482600"/>
              </a:xfrm>
              <a:prstGeom prst="rect">
                <a:avLst/>
              </a:prstGeom>
            </p:spPr>
          </p:pic>
          <p:pic>
            <p:nvPicPr>
              <p:cNvPr id="515" name="Picture 514"/>
              <p:cNvPicPr>
                <a:picLocks noChangeAspect="1"/>
              </p:cNvPicPr>
              <p:nvPr/>
            </p:nvPicPr>
            <p:blipFill>
              <a:blip r:embed="rId6"/>
              <a:stretch>
                <a:fillRect/>
              </a:stretch>
            </p:blipFill>
            <p:spPr>
              <a:xfrm>
                <a:off x="7439318" y="4742985"/>
                <a:ext cx="571500" cy="482600"/>
              </a:xfrm>
              <a:prstGeom prst="rect">
                <a:avLst/>
              </a:prstGeom>
            </p:spPr>
          </p:pic>
          <p:pic>
            <p:nvPicPr>
              <p:cNvPr id="516" name="Picture 515"/>
              <p:cNvPicPr>
                <a:picLocks noChangeAspect="1"/>
              </p:cNvPicPr>
              <p:nvPr/>
            </p:nvPicPr>
            <p:blipFill>
              <a:blip r:embed="rId6"/>
              <a:stretch>
                <a:fillRect/>
              </a:stretch>
            </p:blipFill>
            <p:spPr>
              <a:xfrm>
                <a:off x="7600608" y="4834147"/>
                <a:ext cx="571500" cy="482600"/>
              </a:xfrm>
              <a:prstGeom prst="rect">
                <a:avLst/>
              </a:prstGeom>
            </p:spPr>
          </p:pic>
        </p:grpSp>
        <p:pic>
          <p:nvPicPr>
            <p:cNvPr id="517" name="Picture 516"/>
            <p:cNvPicPr>
              <a:picLocks noChangeAspect="1"/>
            </p:cNvPicPr>
            <p:nvPr/>
          </p:nvPicPr>
          <p:blipFill>
            <a:blip r:embed="rId6"/>
            <a:stretch>
              <a:fillRect/>
            </a:stretch>
          </p:blipFill>
          <p:spPr>
            <a:xfrm>
              <a:off x="5699868" y="3423534"/>
              <a:ext cx="392229" cy="331216"/>
            </a:xfrm>
            <a:prstGeom prst="rect">
              <a:avLst/>
            </a:prstGeom>
          </p:spPr>
        </p:pic>
        <p:pic>
          <p:nvPicPr>
            <p:cNvPr id="518" name="Picture 517"/>
            <p:cNvPicPr>
              <a:picLocks noChangeAspect="1"/>
            </p:cNvPicPr>
            <p:nvPr/>
          </p:nvPicPr>
          <p:blipFill>
            <a:blip r:embed="rId6"/>
            <a:stretch>
              <a:fillRect/>
            </a:stretch>
          </p:blipFill>
          <p:spPr>
            <a:xfrm>
              <a:off x="5745675" y="4150889"/>
              <a:ext cx="392229" cy="331216"/>
            </a:xfrm>
            <a:prstGeom prst="rect">
              <a:avLst/>
            </a:prstGeom>
          </p:spPr>
        </p:pic>
      </p:grpSp>
      <p:grpSp>
        <p:nvGrpSpPr>
          <p:cNvPr id="377" name="Group 376"/>
          <p:cNvGrpSpPr/>
          <p:nvPr/>
        </p:nvGrpSpPr>
        <p:grpSpPr>
          <a:xfrm>
            <a:off x="6706702" y="1245495"/>
            <a:ext cx="2346110" cy="2195883"/>
            <a:chOff x="6706702" y="1245495"/>
            <a:chExt cx="2346110" cy="2195883"/>
          </a:xfrm>
        </p:grpSpPr>
        <p:grpSp>
          <p:nvGrpSpPr>
            <p:cNvPr id="378" name="Group 377"/>
            <p:cNvGrpSpPr/>
            <p:nvPr/>
          </p:nvGrpSpPr>
          <p:grpSpPr>
            <a:xfrm>
              <a:off x="6706702" y="1307778"/>
              <a:ext cx="2346110" cy="2133600"/>
              <a:chOff x="6705600" y="1104900"/>
              <a:chExt cx="2346110" cy="2133600"/>
            </a:xfrm>
          </p:grpSpPr>
          <p:pic>
            <p:nvPicPr>
              <p:cNvPr id="390" name="Picture 2"/>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705600" y="1104900"/>
                <a:ext cx="1524000" cy="952500"/>
              </a:xfrm>
              <a:prstGeom prst="rect">
                <a:avLst/>
              </a:prstGeom>
              <a:noFill/>
              <a:ln w="9525">
                <a:noFill/>
                <a:miter lim="800000"/>
                <a:headEnd/>
                <a:tailEnd/>
              </a:ln>
            </p:spPr>
          </p:pic>
          <p:pic>
            <p:nvPicPr>
              <p:cNvPr id="391" name="Picture 2"/>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391400" y="2286000"/>
                <a:ext cx="1524000" cy="952500"/>
              </a:xfrm>
              <a:prstGeom prst="rect">
                <a:avLst/>
              </a:prstGeom>
              <a:noFill/>
              <a:ln w="9525">
                <a:noFill/>
                <a:miter lim="800000"/>
                <a:headEnd/>
                <a:tailEnd/>
              </a:ln>
            </p:spPr>
          </p:pic>
          <p:sp>
            <p:nvSpPr>
              <p:cNvPr id="392" name="Rectangle 391"/>
              <p:cNvSpPr/>
              <p:nvPr/>
            </p:nvSpPr>
            <p:spPr>
              <a:xfrm>
                <a:off x="7749865" y="1875835"/>
                <a:ext cx="914132" cy="338554"/>
              </a:xfrm>
              <a:prstGeom prst="rect">
                <a:avLst/>
              </a:prstGeom>
              <a:noFill/>
            </p:spPr>
            <p:txBody>
              <a:bodyPr wrap="none" lIns="91440" tIns="45720" rIns="91440" bIns="45720">
                <a:spAutoFit/>
              </a:bodyPr>
              <a:lstStyle/>
              <a:p>
                <a:pPr lvl="0" defTabSz="914400">
                  <a:defRPr/>
                </a:pPr>
                <a:r>
                  <a:rPr lang="en-US" sz="1600" b="1" kern="0" dirty="0" smtClean="0">
                    <a:ln w="9000" cmpd="sng">
                      <a:noFill/>
                      <a:prstDash val="solid"/>
                    </a:ln>
                    <a:solidFill>
                      <a:srgbClr val="FC7700"/>
                    </a:solidFill>
                  </a:rPr>
                  <a:t>CLOUD</a:t>
                </a:r>
                <a:endParaRPr lang="en-US" sz="1600" b="1" kern="0" dirty="0">
                  <a:ln w="9000" cmpd="sng">
                    <a:noFill/>
                    <a:prstDash val="solid"/>
                  </a:ln>
                  <a:solidFill>
                    <a:srgbClr val="FC7700"/>
                  </a:solidFill>
                </a:endParaRPr>
              </a:p>
            </p:txBody>
          </p:sp>
          <p:sp>
            <p:nvSpPr>
              <p:cNvPr id="393" name="TextBox 370"/>
              <p:cNvSpPr txBox="1">
                <a:spLocks noChangeArrowheads="1"/>
              </p:cNvSpPr>
              <p:nvPr/>
            </p:nvSpPr>
            <p:spPr bwMode="auto">
              <a:xfrm>
                <a:off x="7734238" y="1322467"/>
                <a:ext cx="1066800" cy="369332"/>
              </a:xfrm>
              <a:prstGeom prst="rect">
                <a:avLst/>
              </a:prstGeom>
              <a:noFill/>
              <a:ln w="9525">
                <a:noFill/>
                <a:miter lim="800000"/>
                <a:headEnd/>
                <a:tailEnd/>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rgbClr val="000000"/>
                    </a:solidFill>
                    <a:effectLst/>
                    <a:uLnTx/>
                    <a:uFillTx/>
                    <a:ea typeface="ＭＳ Ｐゴシック"/>
                    <a:cs typeface="ＭＳ Ｐゴシック"/>
                  </a:rPr>
                  <a:t>Amazon EC2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rgbClr val="000000"/>
                    </a:solidFill>
                    <a:effectLst/>
                    <a:uLnTx/>
                    <a:uFillTx/>
                    <a:ea typeface="ＭＳ Ｐゴシック"/>
                    <a:cs typeface="ＭＳ Ｐゴシック"/>
                  </a:rPr>
                  <a:t>Windows Azure</a:t>
                </a:r>
              </a:p>
            </p:txBody>
          </p:sp>
          <p:sp>
            <p:nvSpPr>
              <p:cNvPr id="394" name="TextBox 370"/>
              <p:cNvSpPr txBox="1">
                <a:spLocks noChangeArrowheads="1"/>
              </p:cNvSpPr>
              <p:nvPr/>
            </p:nvSpPr>
            <p:spPr bwMode="auto">
              <a:xfrm>
                <a:off x="8381999" y="2569726"/>
                <a:ext cx="669711" cy="230832"/>
              </a:xfrm>
              <a:prstGeom prst="rect">
                <a:avLst/>
              </a:prstGeom>
              <a:noFill/>
              <a:ln w="9525">
                <a:noFill/>
                <a:miter lim="800000"/>
                <a:headEnd/>
                <a:tailEnd/>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err="1" smtClean="0">
                    <a:ln>
                      <a:noFill/>
                    </a:ln>
                    <a:solidFill>
                      <a:srgbClr val="000000"/>
                    </a:solidFill>
                    <a:effectLst/>
                    <a:uLnTx/>
                    <a:uFillTx/>
                    <a:ea typeface="ＭＳ Ｐゴシック"/>
                    <a:cs typeface="ＭＳ Ｐゴシック"/>
                  </a:rPr>
                  <a:t>VMWare</a:t>
                </a:r>
                <a:endParaRPr kumimoji="0" lang="en-US" sz="900" b="0" i="0" u="none" strike="noStrike" kern="0" cap="none" spc="0" normalizeH="0" baseline="0" noProof="0" dirty="0">
                  <a:ln>
                    <a:noFill/>
                  </a:ln>
                  <a:solidFill>
                    <a:srgbClr val="000000"/>
                  </a:solidFill>
                  <a:effectLst/>
                  <a:uLnTx/>
                  <a:uFillTx/>
                  <a:ea typeface="ＭＳ Ｐゴシック"/>
                  <a:cs typeface="ＭＳ Ｐゴシック"/>
                </a:endParaRPr>
              </a:p>
            </p:txBody>
          </p:sp>
        </p:grpSp>
        <p:grpSp>
          <p:nvGrpSpPr>
            <p:cNvPr id="379" name="Group 378"/>
            <p:cNvGrpSpPr/>
            <p:nvPr/>
          </p:nvGrpSpPr>
          <p:grpSpPr>
            <a:xfrm>
              <a:off x="6914808" y="1245495"/>
              <a:ext cx="1806012" cy="1972283"/>
              <a:chOff x="6914808" y="1245495"/>
              <a:chExt cx="1806012" cy="1972283"/>
            </a:xfrm>
          </p:grpSpPr>
          <p:grpSp>
            <p:nvGrpSpPr>
              <p:cNvPr id="380" name="Group 379"/>
              <p:cNvGrpSpPr/>
              <p:nvPr/>
            </p:nvGrpSpPr>
            <p:grpSpPr>
              <a:xfrm>
                <a:off x="6914808" y="1597484"/>
                <a:ext cx="858694" cy="372451"/>
                <a:chOff x="3777608" y="3695660"/>
                <a:chExt cx="858694" cy="372451"/>
              </a:xfrm>
            </p:grpSpPr>
            <p:pic>
              <p:nvPicPr>
                <p:cNvPr id="387" name="Picture 386"/>
                <p:cNvPicPr>
                  <a:picLocks noChangeAspect="1"/>
                </p:cNvPicPr>
                <p:nvPr/>
              </p:nvPicPr>
              <p:blipFill>
                <a:blip r:embed="rId8"/>
                <a:stretch>
                  <a:fillRect/>
                </a:stretch>
              </p:blipFill>
              <p:spPr>
                <a:xfrm>
                  <a:off x="3777608" y="3695660"/>
                  <a:ext cx="635000" cy="190500"/>
                </a:xfrm>
                <a:prstGeom prst="rect">
                  <a:avLst/>
                </a:prstGeom>
              </p:spPr>
            </p:pic>
            <p:pic>
              <p:nvPicPr>
                <p:cNvPr id="388" name="Picture 387"/>
                <p:cNvPicPr>
                  <a:picLocks noChangeAspect="1"/>
                </p:cNvPicPr>
                <p:nvPr/>
              </p:nvPicPr>
              <p:blipFill>
                <a:blip r:embed="rId8"/>
                <a:stretch>
                  <a:fillRect/>
                </a:stretch>
              </p:blipFill>
              <p:spPr>
                <a:xfrm>
                  <a:off x="3886239" y="3786720"/>
                  <a:ext cx="635000" cy="190500"/>
                </a:xfrm>
                <a:prstGeom prst="rect">
                  <a:avLst/>
                </a:prstGeom>
              </p:spPr>
            </p:pic>
            <p:pic>
              <p:nvPicPr>
                <p:cNvPr id="389" name="Picture 388"/>
                <p:cNvPicPr>
                  <a:picLocks noChangeAspect="1"/>
                </p:cNvPicPr>
                <p:nvPr/>
              </p:nvPicPr>
              <p:blipFill>
                <a:blip r:embed="rId8"/>
                <a:stretch>
                  <a:fillRect/>
                </a:stretch>
              </p:blipFill>
              <p:spPr>
                <a:xfrm>
                  <a:off x="4001302" y="3877611"/>
                  <a:ext cx="635000" cy="190500"/>
                </a:xfrm>
                <a:prstGeom prst="rect">
                  <a:avLst/>
                </a:prstGeom>
              </p:spPr>
            </p:pic>
          </p:grpSp>
          <p:grpSp>
            <p:nvGrpSpPr>
              <p:cNvPr id="381" name="Group 380"/>
              <p:cNvGrpSpPr/>
              <p:nvPr/>
            </p:nvGrpSpPr>
            <p:grpSpPr>
              <a:xfrm>
                <a:off x="7600608" y="2845327"/>
                <a:ext cx="858694" cy="372451"/>
                <a:chOff x="3777608" y="3695660"/>
                <a:chExt cx="858694" cy="372451"/>
              </a:xfrm>
            </p:grpSpPr>
            <p:pic>
              <p:nvPicPr>
                <p:cNvPr id="384" name="Picture 383"/>
                <p:cNvPicPr>
                  <a:picLocks noChangeAspect="1"/>
                </p:cNvPicPr>
                <p:nvPr/>
              </p:nvPicPr>
              <p:blipFill>
                <a:blip r:embed="rId8"/>
                <a:stretch>
                  <a:fillRect/>
                </a:stretch>
              </p:blipFill>
              <p:spPr>
                <a:xfrm>
                  <a:off x="3777608" y="3695660"/>
                  <a:ext cx="635000" cy="190500"/>
                </a:xfrm>
                <a:prstGeom prst="rect">
                  <a:avLst/>
                </a:prstGeom>
              </p:spPr>
            </p:pic>
            <p:pic>
              <p:nvPicPr>
                <p:cNvPr id="385" name="Picture 384"/>
                <p:cNvPicPr>
                  <a:picLocks noChangeAspect="1"/>
                </p:cNvPicPr>
                <p:nvPr/>
              </p:nvPicPr>
              <p:blipFill>
                <a:blip r:embed="rId8"/>
                <a:stretch>
                  <a:fillRect/>
                </a:stretch>
              </p:blipFill>
              <p:spPr>
                <a:xfrm>
                  <a:off x="3886239" y="3786720"/>
                  <a:ext cx="635000" cy="190500"/>
                </a:xfrm>
                <a:prstGeom prst="rect">
                  <a:avLst/>
                </a:prstGeom>
              </p:spPr>
            </p:pic>
            <p:pic>
              <p:nvPicPr>
                <p:cNvPr id="386" name="Picture 385"/>
                <p:cNvPicPr>
                  <a:picLocks noChangeAspect="1"/>
                </p:cNvPicPr>
                <p:nvPr/>
              </p:nvPicPr>
              <p:blipFill>
                <a:blip r:embed="rId8"/>
                <a:stretch>
                  <a:fillRect/>
                </a:stretch>
              </p:blipFill>
              <p:spPr>
                <a:xfrm>
                  <a:off x="4001302" y="3877611"/>
                  <a:ext cx="635000" cy="190500"/>
                </a:xfrm>
                <a:prstGeom prst="rect">
                  <a:avLst/>
                </a:prstGeom>
              </p:spPr>
            </p:pic>
          </p:grpSp>
          <p:pic>
            <p:nvPicPr>
              <p:cNvPr id="382" name="Picture 381"/>
              <p:cNvPicPr>
                <a:picLocks noChangeAspect="1"/>
              </p:cNvPicPr>
              <p:nvPr/>
            </p:nvPicPr>
            <p:blipFill>
              <a:blip r:embed="rId6"/>
              <a:stretch>
                <a:fillRect/>
              </a:stretch>
            </p:blipFill>
            <p:spPr>
              <a:xfrm>
                <a:off x="7628187" y="1245495"/>
                <a:ext cx="392229" cy="331216"/>
              </a:xfrm>
              <a:prstGeom prst="rect">
                <a:avLst/>
              </a:prstGeom>
            </p:spPr>
          </p:pic>
          <p:pic>
            <p:nvPicPr>
              <p:cNvPr id="383" name="Picture 382"/>
              <p:cNvPicPr>
                <a:picLocks noChangeAspect="1"/>
              </p:cNvPicPr>
              <p:nvPr/>
            </p:nvPicPr>
            <p:blipFill>
              <a:blip r:embed="rId6"/>
              <a:stretch>
                <a:fillRect/>
              </a:stretch>
            </p:blipFill>
            <p:spPr>
              <a:xfrm>
                <a:off x="8328591" y="2455148"/>
                <a:ext cx="392229" cy="331216"/>
              </a:xfrm>
              <a:prstGeom prst="rect">
                <a:avLst/>
              </a:prstGeom>
            </p:spPr>
          </p:pic>
        </p:grpSp>
      </p:grpSp>
      <p:sp>
        <p:nvSpPr>
          <p:cNvPr id="2" name="Title 1"/>
          <p:cNvSpPr>
            <a:spLocks noGrp="1"/>
          </p:cNvSpPr>
          <p:nvPr>
            <p:ph type="title"/>
          </p:nvPr>
        </p:nvSpPr>
        <p:spPr>
          <a:xfrm>
            <a:off x="457200" y="274637"/>
            <a:ext cx="8595612" cy="866073"/>
          </a:xfrm>
        </p:spPr>
        <p:txBody>
          <a:bodyPr/>
          <a:lstStyle/>
          <a:p>
            <a:r>
              <a:rPr lang="en-US" sz="2800" dirty="0" smtClean="0">
                <a:solidFill>
                  <a:srgbClr val="35A5E4"/>
                </a:solidFill>
              </a:rPr>
              <a:t>Distributed Application Architectures</a:t>
            </a:r>
            <a:endParaRPr lang="en-US" sz="2800" dirty="0">
              <a:solidFill>
                <a:srgbClr val="35A5E4"/>
              </a:solidFill>
            </a:endParaRPr>
          </a:p>
        </p:txBody>
      </p:sp>
      <p:grpSp>
        <p:nvGrpSpPr>
          <p:cNvPr id="8" name="Group 7"/>
          <p:cNvGrpSpPr/>
          <p:nvPr/>
        </p:nvGrpSpPr>
        <p:grpSpPr>
          <a:xfrm>
            <a:off x="1690762" y="3332132"/>
            <a:ext cx="5391860" cy="684667"/>
            <a:chOff x="1690762" y="3332132"/>
            <a:chExt cx="5391860" cy="684667"/>
          </a:xfrm>
        </p:grpSpPr>
        <p:grpSp>
          <p:nvGrpSpPr>
            <p:cNvPr id="5" name="Group 4"/>
            <p:cNvGrpSpPr/>
            <p:nvPr/>
          </p:nvGrpSpPr>
          <p:grpSpPr>
            <a:xfrm>
              <a:off x="1690762" y="3708080"/>
              <a:ext cx="4863540" cy="152400"/>
              <a:chOff x="1690762" y="3708080"/>
              <a:chExt cx="4863540" cy="152400"/>
            </a:xfrm>
          </p:grpSpPr>
          <p:cxnSp>
            <p:nvCxnSpPr>
              <p:cNvPr id="152" name="Straight Connector 309"/>
              <p:cNvCxnSpPr>
                <a:cxnSpLocks noChangeShapeType="1"/>
              </p:cNvCxnSpPr>
              <p:nvPr/>
            </p:nvCxnSpPr>
            <p:spPr bwMode="auto">
              <a:xfrm>
                <a:off x="1690762" y="3774342"/>
                <a:ext cx="4863540" cy="9936"/>
              </a:xfrm>
              <a:prstGeom prst="line">
                <a:avLst/>
              </a:prstGeom>
              <a:noFill/>
              <a:ln w="9525" algn="ctr">
                <a:solidFill>
                  <a:srgbClr val="6E6E6E"/>
                </a:solidFill>
                <a:round/>
                <a:headEnd/>
                <a:tailEnd/>
              </a:ln>
            </p:spPr>
          </p:cxnSp>
          <p:sp>
            <p:nvSpPr>
              <p:cNvPr id="169" name="Isosceles Triangle 168"/>
              <p:cNvSpPr/>
              <p:nvPr/>
            </p:nvSpPr>
            <p:spPr bwMode="auto">
              <a:xfrm rot="16200000" flipV="1">
                <a:off x="3059232" y="3761420"/>
                <a:ext cx="152400" cy="45719"/>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6E6E6E"/>
                  </a:solidFill>
                  <a:effectLst/>
                  <a:uLnTx/>
                  <a:uFillTx/>
                  <a:cs typeface="ＭＳ Ｐゴシック"/>
                </a:endParaRPr>
              </a:p>
            </p:txBody>
          </p:sp>
          <p:sp>
            <p:nvSpPr>
              <p:cNvPr id="170" name="Isosceles Triangle 169"/>
              <p:cNvSpPr/>
              <p:nvPr/>
            </p:nvSpPr>
            <p:spPr bwMode="auto">
              <a:xfrm rot="16200000" flipV="1">
                <a:off x="5759027" y="3761420"/>
                <a:ext cx="152400" cy="45719"/>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6E6E6E"/>
                  </a:solidFill>
                  <a:effectLst/>
                  <a:uLnTx/>
                  <a:uFillTx/>
                  <a:cs typeface="ＭＳ Ｐゴシック"/>
                </a:endParaRPr>
              </a:p>
            </p:txBody>
          </p:sp>
        </p:grpSp>
        <p:grpSp>
          <p:nvGrpSpPr>
            <p:cNvPr id="6" name="Group 5"/>
            <p:cNvGrpSpPr/>
            <p:nvPr/>
          </p:nvGrpSpPr>
          <p:grpSpPr>
            <a:xfrm>
              <a:off x="4192102" y="3393484"/>
              <a:ext cx="886547" cy="584564"/>
              <a:chOff x="4192102" y="3393484"/>
              <a:chExt cx="886547" cy="584564"/>
            </a:xfrm>
          </p:grpSpPr>
          <p:grpSp>
            <p:nvGrpSpPr>
              <p:cNvPr id="160" name="Group 159"/>
              <p:cNvGrpSpPr/>
              <p:nvPr/>
            </p:nvGrpSpPr>
            <p:grpSpPr>
              <a:xfrm>
                <a:off x="4219955" y="3605597"/>
                <a:ext cx="858694" cy="372451"/>
                <a:chOff x="3777608" y="3695660"/>
                <a:chExt cx="858694" cy="372451"/>
              </a:xfrm>
            </p:grpSpPr>
            <p:pic>
              <p:nvPicPr>
                <p:cNvPr id="161" name="Picture 160"/>
                <p:cNvPicPr>
                  <a:picLocks noChangeAspect="1"/>
                </p:cNvPicPr>
                <p:nvPr/>
              </p:nvPicPr>
              <p:blipFill>
                <a:blip r:embed="rId8"/>
                <a:stretch>
                  <a:fillRect/>
                </a:stretch>
              </p:blipFill>
              <p:spPr>
                <a:xfrm>
                  <a:off x="3777608" y="3695660"/>
                  <a:ext cx="635000" cy="190500"/>
                </a:xfrm>
                <a:prstGeom prst="rect">
                  <a:avLst/>
                </a:prstGeom>
              </p:spPr>
            </p:pic>
            <p:pic>
              <p:nvPicPr>
                <p:cNvPr id="162" name="Picture 161"/>
                <p:cNvPicPr>
                  <a:picLocks noChangeAspect="1"/>
                </p:cNvPicPr>
                <p:nvPr/>
              </p:nvPicPr>
              <p:blipFill>
                <a:blip r:embed="rId8"/>
                <a:stretch>
                  <a:fillRect/>
                </a:stretch>
              </p:blipFill>
              <p:spPr>
                <a:xfrm>
                  <a:off x="3886239" y="3786720"/>
                  <a:ext cx="635000" cy="190500"/>
                </a:xfrm>
                <a:prstGeom prst="rect">
                  <a:avLst/>
                </a:prstGeom>
              </p:spPr>
            </p:pic>
            <p:pic>
              <p:nvPicPr>
                <p:cNvPr id="163" name="Picture 162"/>
                <p:cNvPicPr>
                  <a:picLocks noChangeAspect="1"/>
                </p:cNvPicPr>
                <p:nvPr/>
              </p:nvPicPr>
              <p:blipFill>
                <a:blip r:embed="rId8"/>
                <a:stretch>
                  <a:fillRect/>
                </a:stretch>
              </p:blipFill>
              <p:spPr>
                <a:xfrm>
                  <a:off x="4001302" y="3877611"/>
                  <a:ext cx="635000" cy="190500"/>
                </a:xfrm>
                <a:prstGeom prst="rect">
                  <a:avLst/>
                </a:prstGeom>
              </p:spPr>
            </p:pic>
          </p:grpSp>
          <p:sp>
            <p:nvSpPr>
              <p:cNvPr id="165" name="TextBox 370"/>
              <p:cNvSpPr txBox="1">
                <a:spLocks noChangeArrowheads="1"/>
              </p:cNvSpPr>
              <p:nvPr/>
            </p:nvSpPr>
            <p:spPr bwMode="auto">
              <a:xfrm>
                <a:off x="4192102" y="3393484"/>
                <a:ext cx="662853" cy="230832"/>
              </a:xfrm>
              <a:prstGeom prst="rect">
                <a:avLst/>
              </a:prstGeom>
              <a:noFill/>
              <a:ln w="9525">
                <a:noFill/>
                <a:miter lim="800000"/>
                <a:headEnd/>
                <a:tailEnd/>
              </a:ln>
            </p:spPr>
            <p:txBody>
              <a:bodyPr wrap="square">
                <a:spAutoFit/>
              </a:bodyPr>
              <a:lstStyle/>
              <a:p>
                <a:r>
                  <a:rPr lang="en-US" sz="900" dirty="0" smtClean="0">
                    <a:solidFill>
                      <a:srgbClr val="000000"/>
                    </a:solidFill>
                    <a:ea typeface="ＭＳ Ｐゴシック"/>
                    <a:cs typeface="ＭＳ Ｐゴシック"/>
                  </a:rPr>
                  <a:t>Weblogic</a:t>
                </a:r>
                <a:endParaRPr lang="en-US" sz="900" dirty="0">
                  <a:solidFill>
                    <a:srgbClr val="000000"/>
                  </a:solidFill>
                  <a:ea typeface="ＭＳ Ｐゴシック"/>
                  <a:cs typeface="ＭＳ Ｐゴシック"/>
                </a:endParaRPr>
              </a:p>
            </p:txBody>
          </p:sp>
        </p:grpSp>
        <p:grpSp>
          <p:nvGrpSpPr>
            <p:cNvPr id="7" name="Group 6"/>
            <p:cNvGrpSpPr/>
            <p:nvPr/>
          </p:nvGrpSpPr>
          <p:grpSpPr>
            <a:xfrm>
              <a:off x="6511122" y="3332132"/>
              <a:ext cx="571500" cy="684667"/>
              <a:chOff x="6511122" y="3332132"/>
              <a:chExt cx="571500" cy="684667"/>
            </a:xfrm>
          </p:grpSpPr>
          <p:pic>
            <p:nvPicPr>
              <p:cNvPr id="164" name="Picture 163"/>
              <p:cNvPicPr>
                <a:picLocks noChangeAspect="1"/>
              </p:cNvPicPr>
              <p:nvPr/>
            </p:nvPicPr>
            <p:blipFill>
              <a:blip r:embed="rId6"/>
              <a:stretch>
                <a:fillRect/>
              </a:stretch>
            </p:blipFill>
            <p:spPr>
              <a:xfrm>
                <a:off x="6511122" y="3534199"/>
                <a:ext cx="571500" cy="482600"/>
              </a:xfrm>
              <a:prstGeom prst="rect">
                <a:avLst/>
              </a:prstGeom>
            </p:spPr>
          </p:pic>
          <p:sp>
            <p:nvSpPr>
              <p:cNvPr id="166" name="TextBox 370"/>
              <p:cNvSpPr txBox="1">
                <a:spLocks noChangeArrowheads="1"/>
              </p:cNvSpPr>
              <p:nvPr/>
            </p:nvSpPr>
            <p:spPr bwMode="auto">
              <a:xfrm>
                <a:off x="6511122" y="3332132"/>
                <a:ext cx="571500" cy="230832"/>
              </a:xfrm>
              <a:prstGeom prst="rect">
                <a:avLst/>
              </a:prstGeom>
              <a:noFill/>
              <a:ln w="9525">
                <a:noFill/>
                <a:miter lim="800000"/>
                <a:headEnd/>
                <a:tailEnd/>
              </a:ln>
            </p:spPr>
            <p:txBody>
              <a:bodyPr wrap="square">
                <a:spAutoFit/>
              </a:bodyPr>
              <a:lstStyle/>
              <a:p>
                <a:pPr algn="ctr"/>
                <a:r>
                  <a:rPr lang="en-US" sz="900" dirty="0" smtClean="0">
                    <a:solidFill>
                      <a:srgbClr val="000000"/>
                    </a:solidFill>
                    <a:ea typeface="ＭＳ Ｐゴシック"/>
                    <a:cs typeface="ＭＳ Ｐゴシック"/>
                  </a:rPr>
                  <a:t>Oracle</a:t>
                </a:r>
                <a:endParaRPr lang="en-US" sz="900" dirty="0">
                  <a:solidFill>
                    <a:srgbClr val="000000"/>
                  </a:solidFill>
                  <a:ea typeface="ＭＳ Ｐゴシック"/>
                  <a:cs typeface="ＭＳ Ｐゴシック"/>
                </a:endParaRPr>
              </a:p>
            </p:txBody>
          </p:sp>
        </p:grpSp>
      </p:grpSp>
      <p:grpSp>
        <p:nvGrpSpPr>
          <p:cNvPr id="370" name="Group 369"/>
          <p:cNvGrpSpPr/>
          <p:nvPr/>
        </p:nvGrpSpPr>
        <p:grpSpPr>
          <a:xfrm>
            <a:off x="2668102" y="1245495"/>
            <a:ext cx="6052718" cy="4955316"/>
            <a:chOff x="2668102" y="1245495"/>
            <a:chExt cx="6052718" cy="4955316"/>
          </a:xfrm>
        </p:grpSpPr>
        <p:grpSp>
          <p:nvGrpSpPr>
            <p:cNvPr id="167" name="Group 166"/>
            <p:cNvGrpSpPr/>
            <p:nvPr/>
          </p:nvGrpSpPr>
          <p:grpSpPr>
            <a:xfrm>
              <a:off x="2668102" y="1245495"/>
              <a:ext cx="6052718" cy="4955316"/>
              <a:chOff x="2668102" y="1245495"/>
              <a:chExt cx="6052718" cy="4955316"/>
            </a:xfrm>
          </p:grpSpPr>
          <p:grpSp>
            <p:nvGrpSpPr>
              <p:cNvPr id="144" name="Group 143"/>
              <p:cNvGrpSpPr/>
              <p:nvPr/>
            </p:nvGrpSpPr>
            <p:grpSpPr>
              <a:xfrm>
                <a:off x="2668102" y="1245495"/>
                <a:ext cx="6052718" cy="4955316"/>
                <a:chOff x="2668102" y="1245495"/>
                <a:chExt cx="6052718" cy="4955316"/>
              </a:xfrm>
            </p:grpSpPr>
            <p:grpSp>
              <p:nvGrpSpPr>
                <p:cNvPr id="364" name="Group 363"/>
                <p:cNvGrpSpPr/>
                <p:nvPr/>
              </p:nvGrpSpPr>
              <p:grpSpPr>
                <a:xfrm rot="19504050">
                  <a:off x="5909384" y="2222174"/>
                  <a:ext cx="1855683" cy="326389"/>
                  <a:chOff x="4128242" y="2613333"/>
                  <a:chExt cx="1855683" cy="326389"/>
                </a:xfrm>
              </p:grpSpPr>
              <p:cxnSp>
                <p:nvCxnSpPr>
                  <p:cNvPr id="365" name="Straight Connector 309"/>
                  <p:cNvCxnSpPr>
                    <a:cxnSpLocks noChangeShapeType="1"/>
                  </p:cNvCxnSpPr>
                  <p:nvPr/>
                </p:nvCxnSpPr>
                <p:spPr bwMode="auto">
                  <a:xfrm rot="677837" flipV="1">
                    <a:off x="4128242" y="2613333"/>
                    <a:ext cx="1855683" cy="326389"/>
                  </a:xfrm>
                  <a:prstGeom prst="line">
                    <a:avLst/>
                  </a:prstGeom>
                  <a:noFill/>
                  <a:ln w="9525" algn="ctr">
                    <a:solidFill>
                      <a:srgbClr val="6E6E6E"/>
                    </a:solidFill>
                    <a:round/>
                    <a:headEnd/>
                    <a:tailEnd/>
                  </a:ln>
                </p:spPr>
              </p:cxnSp>
              <p:sp>
                <p:nvSpPr>
                  <p:cNvPr id="366" name="Isosceles Triangle 365"/>
                  <p:cNvSpPr/>
                  <p:nvPr/>
                </p:nvSpPr>
                <p:spPr bwMode="auto">
                  <a:xfrm rot="16401198" flipV="1">
                    <a:off x="5012379" y="2752138"/>
                    <a:ext cx="152400" cy="45719"/>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6E6E6E"/>
                      </a:solidFill>
                      <a:effectLst/>
                      <a:uLnTx/>
                      <a:uFillTx/>
                      <a:cs typeface="ＭＳ Ｐゴシック"/>
                    </a:endParaRPr>
                  </a:p>
                </p:txBody>
              </p:sp>
            </p:grpSp>
            <p:cxnSp>
              <p:nvCxnSpPr>
                <p:cNvPr id="363" name="Straight Connector 309"/>
                <p:cNvCxnSpPr>
                  <a:cxnSpLocks noChangeShapeType="1"/>
                </p:cNvCxnSpPr>
                <p:nvPr/>
              </p:nvCxnSpPr>
              <p:spPr bwMode="auto">
                <a:xfrm flipV="1">
                  <a:off x="7209700" y="1314396"/>
                  <a:ext cx="781816" cy="396977"/>
                </a:xfrm>
                <a:prstGeom prst="line">
                  <a:avLst/>
                </a:prstGeom>
                <a:noFill/>
                <a:ln w="9525" algn="ctr">
                  <a:solidFill>
                    <a:srgbClr val="6E6E6E"/>
                  </a:solidFill>
                  <a:round/>
                  <a:headEnd/>
                  <a:tailEnd/>
                </a:ln>
              </p:spPr>
            </p:cxnSp>
            <p:grpSp>
              <p:nvGrpSpPr>
                <p:cNvPr id="360" name="Group 359"/>
                <p:cNvGrpSpPr/>
                <p:nvPr/>
              </p:nvGrpSpPr>
              <p:grpSpPr>
                <a:xfrm rot="20922163">
                  <a:off x="5345964" y="1696342"/>
                  <a:ext cx="1855683" cy="326389"/>
                  <a:chOff x="4128242" y="2613333"/>
                  <a:chExt cx="1855683" cy="326389"/>
                </a:xfrm>
              </p:grpSpPr>
              <p:cxnSp>
                <p:nvCxnSpPr>
                  <p:cNvPr id="361" name="Straight Connector 309"/>
                  <p:cNvCxnSpPr>
                    <a:cxnSpLocks noChangeShapeType="1"/>
                  </p:cNvCxnSpPr>
                  <p:nvPr/>
                </p:nvCxnSpPr>
                <p:spPr bwMode="auto">
                  <a:xfrm rot="677837" flipV="1">
                    <a:off x="4128242" y="2613333"/>
                    <a:ext cx="1855683" cy="326389"/>
                  </a:xfrm>
                  <a:prstGeom prst="line">
                    <a:avLst/>
                  </a:prstGeom>
                  <a:noFill/>
                  <a:ln w="9525" algn="ctr">
                    <a:solidFill>
                      <a:srgbClr val="6E6E6E"/>
                    </a:solidFill>
                    <a:round/>
                    <a:headEnd/>
                    <a:tailEnd/>
                  </a:ln>
                </p:spPr>
              </p:cxnSp>
              <p:sp>
                <p:nvSpPr>
                  <p:cNvPr id="362" name="Isosceles Triangle 361"/>
                  <p:cNvSpPr/>
                  <p:nvPr/>
                </p:nvSpPr>
                <p:spPr bwMode="auto">
                  <a:xfrm rot="16401198" flipV="1">
                    <a:off x="5012379" y="2752138"/>
                    <a:ext cx="152400" cy="45719"/>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6E6E6E"/>
                      </a:solidFill>
                      <a:effectLst/>
                      <a:uLnTx/>
                      <a:uFillTx/>
                      <a:cs typeface="ＭＳ Ｐゴシック"/>
                    </a:endParaRPr>
                  </a:p>
                </p:txBody>
              </p:sp>
            </p:grpSp>
            <p:cxnSp>
              <p:nvCxnSpPr>
                <p:cNvPr id="358" name="Straight Connector 309"/>
                <p:cNvCxnSpPr>
                  <a:cxnSpLocks noChangeShapeType="1"/>
                </p:cNvCxnSpPr>
                <p:nvPr/>
              </p:nvCxnSpPr>
              <p:spPr bwMode="auto">
                <a:xfrm flipV="1">
                  <a:off x="7824302" y="2572844"/>
                  <a:ext cx="781816" cy="396977"/>
                </a:xfrm>
                <a:prstGeom prst="line">
                  <a:avLst/>
                </a:prstGeom>
                <a:noFill/>
                <a:ln w="9525" algn="ctr">
                  <a:solidFill>
                    <a:srgbClr val="6E6E6E"/>
                  </a:solidFill>
                  <a:round/>
                  <a:headEnd/>
                  <a:tailEnd/>
                </a:ln>
              </p:spPr>
            </p:cxnSp>
            <p:grpSp>
              <p:nvGrpSpPr>
                <p:cNvPr id="354" name="Group 353"/>
                <p:cNvGrpSpPr/>
                <p:nvPr/>
              </p:nvGrpSpPr>
              <p:grpSpPr>
                <a:xfrm rot="182727">
                  <a:off x="6243223" y="2846732"/>
                  <a:ext cx="1381891" cy="152400"/>
                  <a:chOff x="4114251" y="2730215"/>
                  <a:chExt cx="1381891" cy="152400"/>
                </a:xfrm>
              </p:grpSpPr>
              <p:cxnSp>
                <p:nvCxnSpPr>
                  <p:cNvPr id="355" name="Straight Connector 309"/>
                  <p:cNvCxnSpPr>
                    <a:cxnSpLocks noChangeShapeType="1"/>
                  </p:cNvCxnSpPr>
                  <p:nvPr/>
                </p:nvCxnSpPr>
                <p:spPr bwMode="auto">
                  <a:xfrm>
                    <a:off x="4114251" y="2754795"/>
                    <a:ext cx="1381891" cy="90532"/>
                  </a:xfrm>
                  <a:prstGeom prst="line">
                    <a:avLst/>
                  </a:prstGeom>
                  <a:noFill/>
                  <a:ln w="9525" algn="ctr">
                    <a:solidFill>
                      <a:srgbClr val="6E6E6E"/>
                    </a:solidFill>
                    <a:round/>
                    <a:headEnd/>
                    <a:tailEnd/>
                  </a:ln>
                </p:spPr>
              </p:cxnSp>
              <p:sp>
                <p:nvSpPr>
                  <p:cNvPr id="356" name="Isosceles Triangle 355"/>
                  <p:cNvSpPr/>
                  <p:nvPr/>
                </p:nvSpPr>
                <p:spPr bwMode="auto">
                  <a:xfrm rot="16401198" flipV="1">
                    <a:off x="4847500" y="2783555"/>
                    <a:ext cx="152400" cy="45719"/>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6E6E6E"/>
                      </a:solidFill>
                      <a:effectLst/>
                      <a:uLnTx/>
                      <a:uFillTx/>
                      <a:cs typeface="ＭＳ Ｐゴシック"/>
                    </a:endParaRPr>
                  </a:p>
                </p:txBody>
              </p:sp>
            </p:grpSp>
            <p:grpSp>
              <p:nvGrpSpPr>
                <p:cNvPr id="350" name="Group 349"/>
                <p:cNvGrpSpPr/>
                <p:nvPr/>
              </p:nvGrpSpPr>
              <p:grpSpPr>
                <a:xfrm rot="1773289">
                  <a:off x="4084576" y="4814476"/>
                  <a:ext cx="1429808" cy="974782"/>
                  <a:chOff x="3918946" y="2286593"/>
                  <a:chExt cx="1429808" cy="974782"/>
                </a:xfrm>
              </p:grpSpPr>
              <p:cxnSp>
                <p:nvCxnSpPr>
                  <p:cNvPr id="351" name="Straight Connector 309"/>
                  <p:cNvCxnSpPr>
                    <a:cxnSpLocks noChangeShapeType="1"/>
                    <a:stCxn id="238" idx="0"/>
                  </p:cNvCxnSpPr>
                  <p:nvPr/>
                </p:nvCxnSpPr>
                <p:spPr bwMode="auto">
                  <a:xfrm rot="19826711">
                    <a:off x="3918946" y="2286593"/>
                    <a:ext cx="1429808" cy="974782"/>
                  </a:xfrm>
                  <a:prstGeom prst="line">
                    <a:avLst/>
                  </a:prstGeom>
                  <a:noFill/>
                  <a:ln w="9525" algn="ctr">
                    <a:solidFill>
                      <a:srgbClr val="6E6E6E"/>
                    </a:solidFill>
                    <a:round/>
                    <a:headEnd/>
                    <a:tailEnd/>
                  </a:ln>
                </p:spPr>
              </p:cxnSp>
              <p:sp>
                <p:nvSpPr>
                  <p:cNvPr id="352" name="Isosceles Triangle 351"/>
                  <p:cNvSpPr/>
                  <p:nvPr/>
                </p:nvSpPr>
                <p:spPr bwMode="auto">
                  <a:xfrm rot="16401198" flipV="1">
                    <a:off x="4289274" y="2723103"/>
                    <a:ext cx="152400" cy="45719"/>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6E6E6E"/>
                      </a:solidFill>
                      <a:effectLst/>
                      <a:uLnTx/>
                      <a:uFillTx/>
                      <a:cs typeface="ＭＳ Ｐゴシック"/>
                    </a:endParaRPr>
                  </a:p>
                </p:txBody>
              </p:sp>
            </p:grpSp>
            <p:grpSp>
              <p:nvGrpSpPr>
                <p:cNvPr id="347" name="Group 346"/>
                <p:cNvGrpSpPr/>
                <p:nvPr/>
              </p:nvGrpSpPr>
              <p:grpSpPr>
                <a:xfrm rot="4240500">
                  <a:off x="3506590" y="5151944"/>
                  <a:ext cx="1164632" cy="268750"/>
                  <a:chOff x="4317678" y="2669039"/>
                  <a:chExt cx="1164632" cy="268750"/>
                </a:xfrm>
              </p:grpSpPr>
              <p:cxnSp>
                <p:nvCxnSpPr>
                  <p:cNvPr id="348" name="Straight Connector 309"/>
                  <p:cNvCxnSpPr>
                    <a:cxnSpLocks noChangeShapeType="1"/>
                    <a:stCxn id="237" idx="0"/>
                  </p:cNvCxnSpPr>
                  <p:nvPr/>
                </p:nvCxnSpPr>
                <p:spPr bwMode="auto">
                  <a:xfrm rot="17220942">
                    <a:off x="4765619" y="2221098"/>
                    <a:ext cx="268750" cy="1164632"/>
                  </a:xfrm>
                  <a:prstGeom prst="line">
                    <a:avLst/>
                  </a:prstGeom>
                  <a:noFill/>
                  <a:ln w="9525" algn="ctr">
                    <a:solidFill>
                      <a:srgbClr val="6E6E6E"/>
                    </a:solidFill>
                    <a:round/>
                    <a:headEnd/>
                    <a:tailEnd/>
                  </a:ln>
                </p:spPr>
              </p:cxnSp>
              <p:sp>
                <p:nvSpPr>
                  <p:cNvPr id="349" name="Isosceles Triangle 348"/>
                  <p:cNvSpPr/>
                  <p:nvPr/>
                </p:nvSpPr>
                <p:spPr bwMode="auto">
                  <a:xfrm rot="16401198" flipV="1">
                    <a:off x="4847500" y="2783555"/>
                    <a:ext cx="152400" cy="45719"/>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6E6E6E"/>
                      </a:solidFill>
                      <a:effectLst/>
                      <a:uLnTx/>
                      <a:uFillTx/>
                      <a:cs typeface="ＭＳ Ｐゴシック"/>
                    </a:endParaRPr>
                  </a:p>
                </p:txBody>
              </p:sp>
            </p:grpSp>
            <p:grpSp>
              <p:nvGrpSpPr>
                <p:cNvPr id="344" name="Group 343"/>
                <p:cNvGrpSpPr/>
                <p:nvPr/>
              </p:nvGrpSpPr>
              <p:grpSpPr>
                <a:xfrm rot="21404987">
                  <a:off x="5303751" y="4914497"/>
                  <a:ext cx="1381891" cy="152400"/>
                  <a:chOff x="4114251" y="2730215"/>
                  <a:chExt cx="1381891" cy="152400"/>
                </a:xfrm>
              </p:grpSpPr>
              <p:cxnSp>
                <p:nvCxnSpPr>
                  <p:cNvPr id="345" name="Straight Connector 309"/>
                  <p:cNvCxnSpPr>
                    <a:cxnSpLocks noChangeShapeType="1"/>
                  </p:cNvCxnSpPr>
                  <p:nvPr/>
                </p:nvCxnSpPr>
                <p:spPr bwMode="auto">
                  <a:xfrm>
                    <a:off x="4114251" y="2754795"/>
                    <a:ext cx="1381891" cy="90532"/>
                  </a:xfrm>
                  <a:prstGeom prst="line">
                    <a:avLst/>
                  </a:prstGeom>
                  <a:noFill/>
                  <a:ln w="9525" algn="ctr">
                    <a:solidFill>
                      <a:srgbClr val="6E6E6E"/>
                    </a:solidFill>
                    <a:round/>
                    <a:headEnd/>
                    <a:tailEnd/>
                  </a:ln>
                </p:spPr>
              </p:cxnSp>
              <p:sp>
                <p:nvSpPr>
                  <p:cNvPr id="346" name="Isosceles Triangle 345"/>
                  <p:cNvSpPr/>
                  <p:nvPr/>
                </p:nvSpPr>
                <p:spPr bwMode="auto">
                  <a:xfrm rot="16401198" flipV="1">
                    <a:off x="4847500" y="2783555"/>
                    <a:ext cx="152400" cy="45719"/>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6E6E6E"/>
                      </a:solidFill>
                      <a:effectLst/>
                      <a:uLnTx/>
                      <a:uFillTx/>
                      <a:cs typeface="ＭＳ Ｐゴシック"/>
                    </a:endParaRPr>
                  </a:p>
                </p:txBody>
              </p:sp>
            </p:grpSp>
            <p:grpSp>
              <p:nvGrpSpPr>
                <p:cNvPr id="341" name="Group 340"/>
                <p:cNvGrpSpPr/>
                <p:nvPr/>
              </p:nvGrpSpPr>
              <p:grpSpPr>
                <a:xfrm rot="21404987">
                  <a:off x="4075095" y="4862200"/>
                  <a:ext cx="1381891" cy="152400"/>
                  <a:chOff x="4114251" y="2730215"/>
                  <a:chExt cx="1381891" cy="152400"/>
                </a:xfrm>
              </p:grpSpPr>
              <p:cxnSp>
                <p:nvCxnSpPr>
                  <p:cNvPr id="342" name="Straight Connector 309"/>
                  <p:cNvCxnSpPr>
                    <a:cxnSpLocks noChangeShapeType="1"/>
                  </p:cNvCxnSpPr>
                  <p:nvPr/>
                </p:nvCxnSpPr>
                <p:spPr bwMode="auto">
                  <a:xfrm>
                    <a:off x="4114251" y="2754795"/>
                    <a:ext cx="1381891" cy="90532"/>
                  </a:xfrm>
                  <a:prstGeom prst="line">
                    <a:avLst/>
                  </a:prstGeom>
                  <a:noFill/>
                  <a:ln w="9525" algn="ctr">
                    <a:solidFill>
                      <a:srgbClr val="6E6E6E"/>
                    </a:solidFill>
                    <a:round/>
                    <a:headEnd/>
                    <a:tailEnd/>
                  </a:ln>
                </p:spPr>
              </p:cxnSp>
              <p:sp>
                <p:nvSpPr>
                  <p:cNvPr id="343" name="Isosceles Triangle 342"/>
                  <p:cNvSpPr/>
                  <p:nvPr/>
                </p:nvSpPr>
                <p:spPr bwMode="auto">
                  <a:xfrm rot="16401198" flipV="1">
                    <a:off x="4847500" y="2783555"/>
                    <a:ext cx="152400" cy="45719"/>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6E6E6E"/>
                      </a:solidFill>
                      <a:effectLst/>
                      <a:uLnTx/>
                      <a:uFillTx/>
                      <a:cs typeface="ＭＳ Ｐゴシック"/>
                    </a:endParaRPr>
                  </a:p>
                </p:txBody>
              </p:sp>
            </p:grpSp>
            <p:grpSp>
              <p:nvGrpSpPr>
                <p:cNvPr id="338" name="Group 337"/>
                <p:cNvGrpSpPr/>
                <p:nvPr/>
              </p:nvGrpSpPr>
              <p:grpSpPr>
                <a:xfrm rot="18844370">
                  <a:off x="5033196" y="2819487"/>
                  <a:ext cx="710351" cy="1066832"/>
                  <a:chOff x="4588014" y="2319606"/>
                  <a:chExt cx="710351" cy="1066832"/>
                </a:xfrm>
              </p:grpSpPr>
              <p:cxnSp>
                <p:nvCxnSpPr>
                  <p:cNvPr id="339" name="Straight Connector 309"/>
                  <p:cNvCxnSpPr>
                    <a:cxnSpLocks noChangeShapeType="1"/>
                  </p:cNvCxnSpPr>
                  <p:nvPr/>
                </p:nvCxnSpPr>
                <p:spPr bwMode="auto">
                  <a:xfrm rot="2755630" flipV="1">
                    <a:off x="4409774" y="2497846"/>
                    <a:ext cx="1066832" cy="710351"/>
                  </a:xfrm>
                  <a:prstGeom prst="line">
                    <a:avLst/>
                  </a:prstGeom>
                  <a:noFill/>
                  <a:ln w="9525" algn="ctr">
                    <a:solidFill>
                      <a:srgbClr val="6E6E6E"/>
                    </a:solidFill>
                    <a:round/>
                    <a:headEnd/>
                    <a:tailEnd/>
                  </a:ln>
                </p:spPr>
              </p:cxnSp>
              <p:sp>
                <p:nvSpPr>
                  <p:cNvPr id="340" name="Isosceles Triangle 339"/>
                  <p:cNvSpPr/>
                  <p:nvPr/>
                </p:nvSpPr>
                <p:spPr bwMode="auto">
                  <a:xfrm rot="16401198" flipV="1">
                    <a:off x="4832096" y="2817307"/>
                    <a:ext cx="152400" cy="45719"/>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6E6E6E"/>
                      </a:solidFill>
                      <a:effectLst/>
                      <a:uLnTx/>
                      <a:uFillTx/>
                      <a:cs typeface="ＭＳ Ｐゴシック"/>
                    </a:endParaRPr>
                  </a:p>
                </p:txBody>
              </p:sp>
            </p:grpSp>
            <p:grpSp>
              <p:nvGrpSpPr>
                <p:cNvPr id="130" name="Group 129"/>
                <p:cNvGrpSpPr/>
                <p:nvPr/>
              </p:nvGrpSpPr>
              <p:grpSpPr>
                <a:xfrm rot="21377287">
                  <a:off x="3971903" y="2769126"/>
                  <a:ext cx="1381891" cy="152400"/>
                  <a:chOff x="4114251" y="2730215"/>
                  <a:chExt cx="1381891" cy="152400"/>
                </a:xfrm>
              </p:grpSpPr>
              <p:cxnSp>
                <p:nvCxnSpPr>
                  <p:cNvPr id="321" name="Straight Connector 309"/>
                  <p:cNvCxnSpPr>
                    <a:cxnSpLocks noChangeShapeType="1"/>
                    <a:stCxn id="183" idx="0"/>
                  </p:cNvCxnSpPr>
                  <p:nvPr/>
                </p:nvCxnSpPr>
                <p:spPr bwMode="auto">
                  <a:xfrm>
                    <a:off x="4114251" y="2754795"/>
                    <a:ext cx="1381891" cy="90532"/>
                  </a:xfrm>
                  <a:prstGeom prst="line">
                    <a:avLst/>
                  </a:prstGeom>
                  <a:noFill/>
                  <a:ln w="9525" algn="ctr">
                    <a:solidFill>
                      <a:srgbClr val="6E6E6E"/>
                    </a:solidFill>
                    <a:round/>
                    <a:headEnd/>
                    <a:tailEnd/>
                  </a:ln>
                </p:spPr>
              </p:cxnSp>
              <p:sp>
                <p:nvSpPr>
                  <p:cNvPr id="336" name="Isosceles Triangle 335"/>
                  <p:cNvSpPr/>
                  <p:nvPr/>
                </p:nvSpPr>
                <p:spPr bwMode="auto">
                  <a:xfrm rot="16401198" flipV="1">
                    <a:off x="4847500" y="2783555"/>
                    <a:ext cx="152400" cy="45719"/>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6E6E6E"/>
                      </a:solidFill>
                      <a:effectLst/>
                      <a:uLnTx/>
                      <a:uFillTx/>
                      <a:cs typeface="ＭＳ Ｐゴシック"/>
                    </a:endParaRPr>
                  </a:p>
                </p:txBody>
              </p:sp>
            </p:grpSp>
            <p:grpSp>
              <p:nvGrpSpPr>
                <p:cNvPr id="143" name="Group 142"/>
                <p:cNvGrpSpPr/>
                <p:nvPr/>
              </p:nvGrpSpPr>
              <p:grpSpPr>
                <a:xfrm>
                  <a:off x="2668102" y="3784279"/>
                  <a:ext cx="990600" cy="966048"/>
                  <a:chOff x="2668102" y="3784279"/>
                  <a:chExt cx="990600" cy="966048"/>
                </a:xfrm>
              </p:grpSpPr>
              <p:cxnSp>
                <p:nvCxnSpPr>
                  <p:cNvPr id="315" name="Straight Connector 309"/>
                  <p:cNvCxnSpPr>
                    <a:cxnSpLocks noChangeShapeType="1"/>
                  </p:cNvCxnSpPr>
                  <p:nvPr/>
                </p:nvCxnSpPr>
                <p:spPr bwMode="auto">
                  <a:xfrm>
                    <a:off x="2668102" y="3784279"/>
                    <a:ext cx="990600" cy="966048"/>
                  </a:xfrm>
                  <a:prstGeom prst="line">
                    <a:avLst/>
                  </a:prstGeom>
                  <a:noFill/>
                  <a:ln w="9525" algn="ctr">
                    <a:solidFill>
                      <a:srgbClr val="6E6E6E"/>
                    </a:solidFill>
                    <a:round/>
                    <a:headEnd/>
                    <a:tailEnd/>
                  </a:ln>
                </p:spPr>
              </p:cxnSp>
              <p:sp>
                <p:nvSpPr>
                  <p:cNvPr id="316" name="Isosceles Triangle 315"/>
                  <p:cNvSpPr/>
                  <p:nvPr/>
                </p:nvSpPr>
                <p:spPr bwMode="auto">
                  <a:xfrm rot="18673410" flipV="1">
                    <a:off x="3111130" y="4269473"/>
                    <a:ext cx="152400" cy="45719"/>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6E6E6E"/>
                      </a:solidFill>
                      <a:effectLst/>
                      <a:uLnTx/>
                      <a:uFillTx/>
                      <a:cs typeface="ＭＳ Ｐゴシック"/>
                    </a:endParaRPr>
                  </a:p>
                </p:txBody>
              </p:sp>
            </p:grpSp>
            <p:pic>
              <p:nvPicPr>
                <p:cNvPr id="210" name="Picture 209"/>
                <p:cNvPicPr>
                  <a:picLocks noChangeAspect="1"/>
                </p:cNvPicPr>
                <p:nvPr/>
              </p:nvPicPr>
              <p:blipFill>
                <a:blip r:embed="rId9"/>
                <a:stretch>
                  <a:fillRect/>
                </a:stretch>
              </p:blipFill>
              <p:spPr>
                <a:xfrm>
                  <a:off x="5268900" y="2692927"/>
                  <a:ext cx="1003300" cy="304800"/>
                </a:xfrm>
                <a:prstGeom prst="rect">
                  <a:avLst/>
                </a:prstGeom>
              </p:spPr>
            </p:pic>
            <p:grpSp>
              <p:nvGrpSpPr>
                <p:cNvPr id="139" name="Group 138"/>
                <p:cNvGrpSpPr/>
                <p:nvPr/>
              </p:nvGrpSpPr>
              <p:grpSpPr>
                <a:xfrm>
                  <a:off x="3469581" y="4443487"/>
                  <a:ext cx="3619681" cy="1757324"/>
                  <a:chOff x="3469581" y="4443487"/>
                  <a:chExt cx="3619681" cy="1757324"/>
                </a:xfrm>
              </p:grpSpPr>
              <p:sp>
                <p:nvSpPr>
                  <p:cNvPr id="213" name="TextBox 370"/>
                  <p:cNvSpPr txBox="1">
                    <a:spLocks noChangeArrowheads="1"/>
                  </p:cNvSpPr>
                  <p:nvPr/>
                </p:nvSpPr>
                <p:spPr bwMode="auto">
                  <a:xfrm>
                    <a:off x="3582502" y="4443487"/>
                    <a:ext cx="762000" cy="230832"/>
                  </a:xfrm>
                  <a:prstGeom prst="rect">
                    <a:avLst/>
                  </a:prstGeom>
                  <a:noFill/>
                  <a:ln w="9525">
                    <a:noFill/>
                    <a:miter lim="800000"/>
                    <a:headEnd/>
                    <a:tailEnd/>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rgbClr val="6E6E6E"/>
                        </a:solidFill>
                        <a:effectLst/>
                        <a:uLnTx/>
                        <a:uFillTx/>
                        <a:ea typeface="ＭＳ Ｐゴシック"/>
                        <a:cs typeface="ＭＳ Ｐゴシック"/>
                      </a:rPr>
                      <a:t>.</a:t>
                    </a:r>
                    <a:r>
                      <a:rPr kumimoji="0" lang="en-US" sz="900" b="0" i="0" u="none" strike="noStrike" kern="0" cap="none" spc="0" normalizeH="0" baseline="0" noProof="0" dirty="0" smtClean="0">
                        <a:ln>
                          <a:noFill/>
                        </a:ln>
                        <a:solidFill>
                          <a:srgbClr val="000000"/>
                        </a:solidFill>
                        <a:effectLst/>
                        <a:uLnTx/>
                        <a:uFillTx/>
                        <a:ea typeface="ＭＳ Ｐゴシック"/>
                        <a:cs typeface="ＭＳ Ｐゴシック"/>
                      </a:rPr>
                      <a:t>NET</a:t>
                    </a:r>
                    <a:endParaRPr kumimoji="0" lang="en-US" sz="900" b="0" i="0" u="none" strike="noStrike" kern="0" cap="none" spc="0" normalizeH="0" baseline="0" noProof="0" dirty="0">
                      <a:ln>
                        <a:noFill/>
                      </a:ln>
                      <a:solidFill>
                        <a:srgbClr val="000000"/>
                      </a:solidFill>
                      <a:effectLst/>
                      <a:uLnTx/>
                      <a:uFillTx/>
                      <a:ea typeface="ＭＳ Ｐゴシック"/>
                      <a:cs typeface="ＭＳ Ｐゴシック"/>
                    </a:endParaRPr>
                  </a:p>
                </p:txBody>
              </p:sp>
              <p:grpSp>
                <p:nvGrpSpPr>
                  <p:cNvPr id="214" name="Group 213"/>
                  <p:cNvGrpSpPr/>
                  <p:nvPr/>
                </p:nvGrpSpPr>
                <p:grpSpPr>
                  <a:xfrm>
                    <a:off x="3543382" y="4632525"/>
                    <a:ext cx="3335878" cy="1526654"/>
                    <a:chOff x="3543382" y="4632525"/>
                    <a:chExt cx="3335878" cy="1526654"/>
                  </a:xfrm>
                </p:grpSpPr>
                <p:grpSp>
                  <p:nvGrpSpPr>
                    <p:cNvPr id="215" name="Group 214"/>
                    <p:cNvGrpSpPr/>
                    <p:nvPr/>
                  </p:nvGrpSpPr>
                  <p:grpSpPr>
                    <a:xfrm>
                      <a:off x="3543382" y="4632525"/>
                      <a:ext cx="858694" cy="372451"/>
                      <a:chOff x="3777608" y="3695660"/>
                      <a:chExt cx="858694" cy="372451"/>
                    </a:xfrm>
                  </p:grpSpPr>
                  <p:pic>
                    <p:nvPicPr>
                      <p:cNvPr id="236" name="Picture 235"/>
                      <p:cNvPicPr>
                        <a:picLocks noChangeAspect="1"/>
                      </p:cNvPicPr>
                      <p:nvPr/>
                    </p:nvPicPr>
                    <p:blipFill>
                      <a:blip r:embed="rId8"/>
                      <a:stretch>
                        <a:fillRect/>
                      </a:stretch>
                    </p:blipFill>
                    <p:spPr>
                      <a:xfrm>
                        <a:off x="3777608" y="3695660"/>
                        <a:ext cx="635000" cy="190500"/>
                      </a:xfrm>
                      <a:prstGeom prst="rect">
                        <a:avLst/>
                      </a:prstGeom>
                    </p:spPr>
                  </p:pic>
                  <p:pic>
                    <p:nvPicPr>
                      <p:cNvPr id="237" name="Picture 236"/>
                      <p:cNvPicPr>
                        <a:picLocks noChangeAspect="1"/>
                      </p:cNvPicPr>
                      <p:nvPr/>
                    </p:nvPicPr>
                    <p:blipFill>
                      <a:blip r:embed="rId8"/>
                      <a:stretch>
                        <a:fillRect/>
                      </a:stretch>
                    </p:blipFill>
                    <p:spPr>
                      <a:xfrm>
                        <a:off x="3886239" y="3786720"/>
                        <a:ext cx="635000" cy="190500"/>
                      </a:xfrm>
                      <a:prstGeom prst="rect">
                        <a:avLst/>
                      </a:prstGeom>
                    </p:spPr>
                  </p:pic>
                  <p:pic>
                    <p:nvPicPr>
                      <p:cNvPr id="238" name="Picture 237"/>
                      <p:cNvPicPr>
                        <a:picLocks noChangeAspect="1"/>
                      </p:cNvPicPr>
                      <p:nvPr/>
                    </p:nvPicPr>
                    <p:blipFill>
                      <a:blip r:embed="rId8"/>
                      <a:stretch>
                        <a:fillRect/>
                      </a:stretch>
                    </p:blipFill>
                    <p:spPr>
                      <a:xfrm>
                        <a:off x="4001302" y="3877611"/>
                        <a:ext cx="635000" cy="190500"/>
                      </a:xfrm>
                      <a:prstGeom prst="rect">
                        <a:avLst/>
                      </a:prstGeom>
                    </p:spPr>
                  </p:pic>
                </p:grpSp>
                <p:pic>
                  <p:nvPicPr>
                    <p:cNvPr id="216" name="Picture 215"/>
                    <p:cNvPicPr>
                      <a:picLocks noChangeAspect="1"/>
                    </p:cNvPicPr>
                    <p:nvPr/>
                  </p:nvPicPr>
                  <p:blipFill>
                    <a:blip r:embed="rId8"/>
                    <a:stretch>
                      <a:fillRect/>
                    </a:stretch>
                  </p:blipFill>
                  <p:spPr>
                    <a:xfrm>
                      <a:off x="6244260" y="4870430"/>
                      <a:ext cx="635000" cy="190500"/>
                    </a:xfrm>
                    <a:prstGeom prst="rect">
                      <a:avLst/>
                    </a:prstGeom>
                  </p:spPr>
                </p:pic>
                <p:grpSp>
                  <p:nvGrpSpPr>
                    <p:cNvPr id="217" name="Group 216"/>
                    <p:cNvGrpSpPr/>
                    <p:nvPr/>
                  </p:nvGrpSpPr>
                  <p:grpSpPr>
                    <a:xfrm>
                      <a:off x="5173499" y="4847340"/>
                      <a:ext cx="743631" cy="281560"/>
                      <a:chOff x="3777608" y="3695660"/>
                      <a:chExt cx="743631" cy="281560"/>
                    </a:xfrm>
                  </p:grpSpPr>
                  <p:pic>
                    <p:nvPicPr>
                      <p:cNvPr id="233" name="Picture 232"/>
                      <p:cNvPicPr>
                        <a:picLocks noChangeAspect="1"/>
                      </p:cNvPicPr>
                      <p:nvPr/>
                    </p:nvPicPr>
                    <p:blipFill>
                      <a:blip r:embed="rId8"/>
                      <a:stretch>
                        <a:fillRect/>
                      </a:stretch>
                    </p:blipFill>
                    <p:spPr>
                      <a:xfrm>
                        <a:off x="3777608" y="3695660"/>
                        <a:ext cx="635000" cy="190500"/>
                      </a:xfrm>
                      <a:prstGeom prst="rect">
                        <a:avLst/>
                      </a:prstGeom>
                    </p:spPr>
                  </p:pic>
                  <p:pic>
                    <p:nvPicPr>
                      <p:cNvPr id="235" name="Picture 234"/>
                      <p:cNvPicPr>
                        <a:picLocks noChangeAspect="1"/>
                      </p:cNvPicPr>
                      <p:nvPr/>
                    </p:nvPicPr>
                    <p:blipFill>
                      <a:blip r:embed="rId8"/>
                      <a:stretch>
                        <a:fillRect/>
                      </a:stretch>
                    </p:blipFill>
                    <p:spPr>
                      <a:xfrm>
                        <a:off x="3886239" y="3786720"/>
                        <a:ext cx="635000" cy="190500"/>
                      </a:xfrm>
                      <a:prstGeom prst="rect">
                        <a:avLst/>
                      </a:prstGeom>
                    </p:spPr>
                  </p:pic>
                </p:grpSp>
                <p:grpSp>
                  <p:nvGrpSpPr>
                    <p:cNvPr id="218" name="Group 217"/>
                    <p:cNvGrpSpPr/>
                    <p:nvPr/>
                  </p:nvGrpSpPr>
                  <p:grpSpPr>
                    <a:xfrm>
                      <a:off x="4706150" y="5199069"/>
                      <a:ext cx="743631" cy="281560"/>
                      <a:chOff x="3731247" y="3632602"/>
                      <a:chExt cx="743631" cy="281560"/>
                    </a:xfrm>
                  </p:grpSpPr>
                  <p:pic>
                    <p:nvPicPr>
                      <p:cNvPr id="221" name="Picture 220"/>
                      <p:cNvPicPr>
                        <a:picLocks noChangeAspect="1"/>
                      </p:cNvPicPr>
                      <p:nvPr/>
                    </p:nvPicPr>
                    <p:blipFill>
                      <a:blip r:embed="rId8"/>
                      <a:stretch>
                        <a:fillRect/>
                      </a:stretch>
                    </p:blipFill>
                    <p:spPr>
                      <a:xfrm>
                        <a:off x="3731247" y="3632602"/>
                        <a:ext cx="635000" cy="190500"/>
                      </a:xfrm>
                      <a:prstGeom prst="rect">
                        <a:avLst/>
                      </a:prstGeom>
                    </p:spPr>
                  </p:pic>
                  <p:pic>
                    <p:nvPicPr>
                      <p:cNvPr id="222" name="Picture 221"/>
                      <p:cNvPicPr>
                        <a:picLocks noChangeAspect="1"/>
                      </p:cNvPicPr>
                      <p:nvPr/>
                    </p:nvPicPr>
                    <p:blipFill>
                      <a:blip r:embed="rId8"/>
                      <a:stretch>
                        <a:fillRect/>
                      </a:stretch>
                    </p:blipFill>
                    <p:spPr>
                      <a:xfrm>
                        <a:off x="3839878" y="3723662"/>
                        <a:ext cx="635000" cy="190500"/>
                      </a:xfrm>
                      <a:prstGeom prst="rect">
                        <a:avLst/>
                      </a:prstGeom>
                    </p:spPr>
                  </p:pic>
                </p:grpSp>
                <p:pic>
                  <p:nvPicPr>
                    <p:cNvPr id="219" name="Picture 218"/>
                    <p:cNvPicPr>
                      <a:picLocks noChangeAspect="1"/>
                    </p:cNvPicPr>
                    <p:nvPr/>
                  </p:nvPicPr>
                  <p:blipFill>
                    <a:blip r:embed="rId6"/>
                    <a:stretch>
                      <a:fillRect/>
                    </a:stretch>
                  </p:blipFill>
                  <p:spPr>
                    <a:xfrm>
                      <a:off x="3952072" y="5626859"/>
                      <a:ext cx="571500" cy="482600"/>
                    </a:xfrm>
                    <a:prstGeom prst="rect">
                      <a:avLst/>
                    </a:prstGeom>
                  </p:spPr>
                </p:pic>
                <p:pic>
                  <p:nvPicPr>
                    <p:cNvPr id="220" name="Picture 219"/>
                    <p:cNvPicPr>
                      <a:picLocks noChangeAspect="1"/>
                    </p:cNvPicPr>
                    <p:nvPr/>
                  </p:nvPicPr>
                  <p:blipFill>
                    <a:blip r:embed="rId6"/>
                    <a:stretch>
                      <a:fillRect/>
                    </a:stretch>
                  </p:blipFill>
                  <p:spPr>
                    <a:xfrm>
                      <a:off x="5345630" y="5676579"/>
                      <a:ext cx="571500" cy="482600"/>
                    </a:xfrm>
                    <a:prstGeom prst="rect">
                      <a:avLst/>
                    </a:prstGeom>
                  </p:spPr>
                </p:pic>
              </p:grpSp>
              <p:sp>
                <p:nvSpPr>
                  <p:cNvPr id="239" name="TextBox 370"/>
                  <p:cNvSpPr txBox="1">
                    <a:spLocks noChangeArrowheads="1"/>
                  </p:cNvSpPr>
                  <p:nvPr/>
                </p:nvSpPr>
                <p:spPr bwMode="auto">
                  <a:xfrm>
                    <a:off x="5300542" y="4649959"/>
                    <a:ext cx="762000" cy="230832"/>
                  </a:xfrm>
                  <a:prstGeom prst="rect">
                    <a:avLst/>
                  </a:prstGeom>
                  <a:noFill/>
                  <a:ln w="9525">
                    <a:noFill/>
                    <a:miter lim="800000"/>
                    <a:headEnd/>
                    <a:tailEnd/>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rgbClr val="000000"/>
                        </a:solidFill>
                        <a:effectLst/>
                        <a:uLnTx/>
                        <a:uFillTx/>
                        <a:ea typeface="ＭＳ Ｐゴシック"/>
                        <a:cs typeface="ＭＳ Ｐゴシック"/>
                      </a:rPr>
                      <a:t>MQ</a:t>
                    </a:r>
                    <a:endParaRPr kumimoji="0" lang="en-US" sz="900" b="0" i="0" u="none" strike="noStrike" kern="0" cap="none" spc="0" normalizeH="0" baseline="0" noProof="0" dirty="0">
                      <a:ln>
                        <a:noFill/>
                      </a:ln>
                      <a:solidFill>
                        <a:srgbClr val="000000"/>
                      </a:solidFill>
                      <a:effectLst/>
                      <a:uLnTx/>
                      <a:uFillTx/>
                      <a:ea typeface="ＭＳ Ｐゴシック"/>
                      <a:cs typeface="ＭＳ Ｐゴシック"/>
                    </a:endParaRPr>
                  </a:p>
                </p:txBody>
              </p:sp>
              <p:sp>
                <p:nvSpPr>
                  <p:cNvPr id="240" name="TextBox 370"/>
                  <p:cNvSpPr txBox="1">
                    <a:spLocks noChangeArrowheads="1"/>
                  </p:cNvSpPr>
                  <p:nvPr/>
                </p:nvSpPr>
                <p:spPr bwMode="auto">
                  <a:xfrm>
                    <a:off x="5874062" y="5831479"/>
                    <a:ext cx="934720" cy="369332"/>
                  </a:xfrm>
                  <a:prstGeom prst="rect">
                    <a:avLst/>
                  </a:prstGeom>
                  <a:noFill/>
                  <a:ln w="9525">
                    <a:noFill/>
                    <a:miter lim="800000"/>
                    <a:headEnd/>
                    <a:tailEnd/>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rgbClr val="000000"/>
                        </a:solidFill>
                        <a:effectLst/>
                        <a:uLnTx/>
                        <a:uFillTx/>
                        <a:ea typeface="ＭＳ Ｐゴシック"/>
                        <a:cs typeface="ＭＳ Ｐゴシック"/>
                      </a:rPr>
                      <a:t>ATG, Vignette,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err="1" smtClean="0">
                        <a:ln>
                          <a:noFill/>
                        </a:ln>
                        <a:solidFill>
                          <a:srgbClr val="000000"/>
                        </a:solidFill>
                        <a:effectLst/>
                        <a:uLnTx/>
                        <a:uFillTx/>
                        <a:ea typeface="ＭＳ Ｐゴシック"/>
                        <a:cs typeface="ＭＳ Ｐゴシック"/>
                      </a:rPr>
                      <a:t>Sharepoint</a:t>
                    </a:r>
                    <a:endParaRPr kumimoji="0" lang="en-US" sz="900" b="0" i="0" u="none" strike="noStrike" kern="0" cap="none" spc="0" normalizeH="0" baseline="0" noProof="0" dirty="0" smtClean="0">
                      <a:ln>
                        <a:noFill/>
                      </a:ln>
                      <a:solidFill>
                        <a:srgbClr val="000000"/>
                      </a:solidFill>
                      <a:effectLst/>
                      <a:uLnTx/>
                      <a:uFillTx/>
                      <a:ea typeface="ＭＳ Ｐゴシック"/>
                      <a:cs typeface="ＭＳ Ｐゴシック"/>
                    </a:endParaRPr>
                  </a:p>
                </p:txBody>
              </p:sp>
              <p:sp>
                <p:nvSpPr>
                  <p:cNvPr id="241" name="TextBox 370"/>
                  <p:cNvSpPr txBox="1">
                    <a:spLocks noChangeArrowheads="1"/>
                  </p:cNvSpPr>
                  <p:nvPr/>
                </p:nvSpPr>
                <p:spPr bwMode="auto">
                  <a:xfrm>
                    <a:off x="3469581" y="5733213"/>
                    <a:ext cx="762000" cy="369332"/>
                  </a:xfrm>
                  <a:prstGeom prst="rect">
                    <a:avLst/>
                  </a:prstGeom>
                  <a:noFill/>
                  <a:ln w="9525">
                    <a:noFill/>
                    <a:miter lim="800000"/>
                    <a:headEnd/>
                    <a:tailEnd/>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rgbClr val="000000"/>
                        </a:solidFill>
                        <a:effectLst/>
                        <a:uLnTx/>
                        <a:uFillTx/>
                        <a:ea typeface="ＭＳ Ｐゴシック"/>
                        <a:cs typeface="ＭＳ Ｐゴシック"/>
                      </a:rPr>
                      <a:t>SQL Server</a:t>
                    </a:r>
                    <a:endParaRPr kumimoji="0" lang="en-US" sz="900" b="0" i="0" u="none" strike="noStrike" kern="0" cap="none" spc="0" normalizeH="0" baseline="0" noProof="0" dirty="0">
                      <a:ln>
                        <a:noFill/>
                      </a:ln>
                      <a:solidFill>
                        <a:srgbClr val="000000"/>
                      </a:solidFill>
                      <a:effectLst/>
                      <a:uLnTx/>
                      <a:uFillTx/>
                      <a:ea typeface="ＭＳ Ｐゴシック"/>
                      <a:cs typeface="ＭＳ Ｐゴシック"/>
                    </a:endParaRPr>
                  </a:p>
                </p:txBody>
              </p:sp>
              <p:sp>
                <p:nvSpPr>
                  <p:cNvPr id="242" name="TextBox 370"/>
                  <p:cNvSpPr txBox="1">
                    <a:spLocks noChangeArrowheads="1"/>
                  </p:cNvSpPr>
                  <p:nvPr/>
                </p:nvSpPr>
                <p:spPr bwMode="auto">
                  <a:xfrm>
                    <a:off x="6327262" y="4674319"/>
                    <a:ext cx="762000" cy="230832"/>
                  </a:xfrm>
                  <a:prstGeom prst="rect">
                    <a:avLst/>
                  </a:prstGeom>
                  <a:noFill/>
                  <a:ln w="9525">
                    <a:noFill/>
                    <a:miter lim="800000"/>
                    <a:headEnd/>
                    <a:tailEnd/>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err="1" smtClean="0">
                        <a:ln>
                          <a:noFill/>
                        </a:ln>
                        <a:solidFill>
                          <a:srgbClr val="000000"/>
                        </a:solidFill>
                        <a:effectLst/>
                        <a:uLnTx/>
                        <a:uFillTx/>
                        <a:ea typeface="ＭＳ Ｐゴシック"/>
                        <a:cs typeface="ＭＳ Ｐゴシック"/>
                      </a:rPr>
                      <a:t>JBoss</a:t>
                    </a:r>
                    <a:endParaRPr kumimoji="0" lang="en-US" sz="900" b="0" i="0" u="none" strike="noStrike" kern="0" cap="none" spc="0" normalizeH="0" baseline="0" noProof="0" dirty="0">
                      <a:ln>
                        <a:noFill/>
                      </a:ln>
                      <a:solidFill>
                        <a:srgbClr val="000000"/>
                      </a:solidFill>
                      <a:effectLst/>
                      <a:uLnTx/>
                      <a:uFillTx/>
                      <a:ea typeface="ＭＳ Ｐゴシック"/>
                      <a:cs typeface="ＭＳ Ｐゴシック"/>
                    </a:endParaRPr>
                  </a:p>
                </p:txBody>
              </p:sp>
            </p:grpSp>
            <p:grpSp>
              <p:nvGrpSpPr>
                <p:cNvPr id="140" name="Group 139"/>
                <p:cNvGrpSpPr/>
                <p:nvPr/>
              </p:nvGrpSpPr>
              <p:grpSpPr>
                <a:xfrm>
                  <a:off x="3573057" y="1245495"/>
                  <a:ext cx="5147763" cy="1972283"/>
                  <a:chOff x="3573057" y="1245495"/>
                  <a:chExt cx="5147763" cy="1972283"/>
                </a:xfrm>
              </p:grpSpPr>
              <p:grpSp>
                <p:nvGrpSpPr>
                  <p:cNvPr id="174" name="Group 173"/>
                  <p:cNvGrpSpPr/>
                  <p:nvPr/>
                </p:nvGrpSpPr>
                <p:grpSpPr>
                  <a:xfrm>
                    <a:off x="3573057" y="1896257"/>
                    <a:ext cx="2040056" cy="1049038"/>
                    <a:chOff x="3573057" y="1896257"/>
                    <a:chExt cx="2040056" cy="1049038"/>
                  </a:xfrm>
                </p:grpSpPr>
                <p:grpSp>
                  <p:nvGrpSpPr>
                    <p:cNvPr id="176" name="Group 175"/>
                    <p:cNvGrpSpPr/>
                    <p:nvPr/>
                  </p:nvGrpSpPr>
                  <p:grpSpPr>
                    <a:xfrm>
                      <a:off x="3573057" y="2572844"/>
                      <a:ext cx="858694" cy="372451"/>
                      <a:chOff x="3777608" y="3695660"/>
                      <a:chExt cx="858694" cy="372451"/>
                    </a:xfrm>
                  </p:grpSpPr>
                  <p:pic>
                    <p:nvPicPr>
                      <p:cNvPr id="181" name="Picture 180"/>
                      <p:cNvPicPr>
                        <a:picLocks noChangeAspect="1"/>
                      </p:cNvPicPr>
                      <p:nvPr/>
                    </p:nvPicPr>
                    <p:blipFill>
                      <a:blip r:embed="rId8"/>
                      <a:stretch>
                        <a:fillRect/>
                      </a:stretch>
                    </p:blipFill>
                    <p:spPr>
                      <a:xfrm>
                        <a:off x="3777608" y="3695660"/>
                        <a:ext cx="635000" cy="190500"/>
                      </a:xfrm>
                      <a:prstGeom prst="rect">
                        <a:avLst/>
                      </a:prstGeom>
                    </p:spPr>
                  </p:pic>
                  <p:pic>
                    <p:nvPicPr>
                      <p:cNvPr id="182" name="Picture 181"/>
                      <p:cNvPicPr>
                        <a:picLocks noChangeAspect="1"/>
                      </p:cNvPicPr>
                      <p:nvPr/>
                    </p:nvPicPr>
                    <p:blipFill>
                      <a:blip r:embed="rId8"/>
                      <a:stretch>
                        <a:fillRect/>
                      </a:stretch>
                    </p:blipFill>
                    <p:spPr>
                      <a:xfrm>
                        <a:off x="3886239" y="3786720"/>
                        <a:ext cx="635000" cy="190500"/>
                      </a:xfrm>
                      <a:prstGeom prst="rect">
                        <a:avLst/>
                      </a:prstGeom>
                    </p:spPr>
                  </p:pic>
                  <p:pic>
                    <p:nvPicPr>
                      <p:cNvPr id="183" name="Picture 182"/>
                      <p:cNvPicPr>
                        <a:picLocks noChangeAspect="1"/>
                      </p:cNvPicPr>
                      <p:nvPr/>
                    </p:nvPicPr>
                    <p:blipFill>
                      <a:blip r:embed="rId8"/>
                      <a:stretch>
                        <a:fillRect/>
                      </a:stretch>
                    </p:blipFill>
                    <p:spPr>
                      <a:xfrm>
                        <a:off x="4001302" y="3877611"/>
                        <a:ext cx="635000" cy="190500"/>
                      </a:xfrm>
                      <a:prstGeom prst="rect">
                        <a:avLst/>
                      </a:prstGeom>
                    </p:spPr>
                  </p:pic>
                </p:grpSp>
                <p:grpSp>
                  <p:nvGrpSpPr>
                    <p:cNvPr id="177" name="Group 176"/>
                    <p:cNvGrpSpPr/>
                    <p:nvPr/>
                  </p:nvGrpSpPr>
                  <p:grpSpPr>
                    <a:xfrm>
                      <a:off x="4754419" y="1896257"/>
                      <a:ext cx="858694" cy="372451"/>
                      <a:chOff x="3777608" y="3695660"/>
                      <a:chExt cx="858694" cy="372451"/>
                    </a:xfrm>
                  </p:grpSpPr>
                  <p:pic>
                    <p:nvPicPr>
                      <p:cNvPr id="178" name="Picture 177"/>
                      <p:cNvPicPr>
                        <a:picLocks noChangeAspect="1"/>
                      </p:cNvPicPr>
                      <p:nvPr/>
                    </p:nvPicPr>
                    <p:blipFill>
                      <a:blip r:embed="rId8"/>
                      <a:stretch>
                        <a:fillRect/>
                      </a:stretch>
                    </p:blipFill>
                    <p:spPr>
                      <a:xfrm>
                        <a:off x="3777608" y="3695660"/>
                        <a:ext cx="635000" cy="190500"/>
                      </a:xfrm>
                      <a:prstGeom prst="rect">
                        <a:avLst/>
                      </a:prstGeom>
                    </p:spPr>
                  </p:pic>
                  <p:pic>
                    <p:nvPicPr>
                      <p:cNvPr id="179" name="Picture 178"/>
                      <p:cNvPicPr>
                        <a:picLocks noChangeAspect="1"/>
                      </p:cNvPicPr>
                      <p:nvPr/>
                    </p:nvPicPr>
                    <p:blipFill>
                      <a:blip r:embed="rId8"/>
                      <a:stretch>
                        <a:fillRect/>
                      </a:stretch>
                    </p:blipFill>
                    <p:spPr>
                      <a:xfrm>
                        <a:off x="3886239" y="3786720"/>
                        <a:ext cx="635000" cy="190500"/>
                      </a:xfrm>
                      <a:prstGeom prst="rect">
                        <a:avLst/>
                      </a:prstGeom>
                    </p:spPr>
                  </p:pic>
                  <p:pic>
                    <p:nvPicPr>
                      <p:cNvPr id="180" name="Picture 179"/>
                      <p:cNvPicPr>
                        <a:picLocks noChangeAspect="1"/>
                      </p:cNvPicPr>
                      <p:nvPr/>
                    </p:nvPicPr>
                    <p:blipFill>
                      <a:blip r:embed="rId8"/>
                      <a:stretch>
                        <a:fillRect/>
                      </a:stretch>
                    </p:blipFill>
                    <p:spPr>
                      <a:xfrm>
                        <a:off x="4001302" y="3877611"/>
                        <a:ext cx="635000" cy="190500"/>
                      </a:xfrm>
                      <a:prstGeom prst="rect">
                        <a:avLst/>
                      </a:prstGeom>
                    </p:spPr>
                  </p:pic>
                </p:grpSp>
              </p:grpSp>
              <p:sp>
                <p:nvSpPr>
                  <p:cNvPr id="208" name="TextBox 370"/>
                  <p:cNvSpPr txBox="1">
                    <a:spLocks noChangeArrowheads="1"/>
                  </p:cNvSpPr>
                  <p:nvPr/>
                </p:nvSpPr>
                <p:spPr bwMode="auto">
                  <a:xfrm>
                    <a:off x="3584062" y="2377447"/>
                    <a:ext cx="762000" cy="230832"/>
                  </a:xfrm>
                  <a:prstGeom prst="rect">
                    <a:avLst/>
                  </a:prstGeom>
                  <a:noFill/>
                  <a:ln w="9525">
                    <a:noFill/>
                    <a:miter lim="800000"/>
                    <a:headEnd/>
                    <a:tailEnd/>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effectLst/>
                        <a:uLnTx/>
                        <a:uFillTx/>
                        <a:ea typeface="ＭＳ Ｐゴシック"/>
                        <a:cs typeface="ＭＳ Ｐゴシック"/>
                      </a:rPr>
                      <a:t>Tomcat</a:t>
                    </a:r>
                    <a:endParaRPr kumimoji="0" lang="en-US" sz="900" b="0" i="0" u="none" strike="noStrike" kern="0" cap="none" spc="0" normalizeH="0" baseline="0" noProof="0" dirty="0">
                      <a:ln>
                        <a:noFill/>
                      </a:ln>
                      <a:effectLst/>
                      <a:uLnTx/>
                      <a:uFillTx/>
                      <a:ea typeface="ＭＳ Ｐゴシック"/>
                      <a:cs typeface="ＭＳ Ｐゴシック"/>
                    </a:endParaRPr>
                  </a:p>
                </p:txBody>
              </p:sp>
              <p:sp>
                <p:nvSpPr>
                  <p:cNvPr id="209" name="TextBox 370"/>
                  <p:cNvSpPr txBox="1">
                    <a:spLocks noChangeArrowheads="1"/>
                  </p:cNvSpPr>
                  <p:nvPr/>
                </p:nvSpPr>
                <p:spPr bwMode="auto">
                  <a:xfrm>
                    <a:off x="4766040" y="1696342"/>
                    <a:ext cx="762000" cy="230832"/>
                  </a:xfrm>
                  <a:prstGeom prst="rect">
                    <a:avLst/>
                  </a:prstGeom>
                  <a:noFill/>
                  <a:ln w="9525">
                    <a:noFill/>
                    <a:miter lim="800000"/>
                    <a:headEnd/>
                    <a:tailEnd/>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rgbClr val="000000"/>
                        </a:solidFill>
                        <a:effectLst/>
                        <a:uLnTx/>
                        <a:uFillTx/>
                        <a:ea typeface="ＭＳ Ｐゴシック"/>
                        <a:cs typeface="ＭＳ Ｐゴシック"/>
                      </a:rPr>
                      <a:t>Tomcat</a:t>
                    </a:r>
                    <a:endParaRPr kumimoji="0" lang="en-US" sz="900" b="0" i="0" u="none" strike="noStrike" kern="0" cap="none" spc="0" normalizeH="0" baseline="0" noProof="0" dirty="0">
                      <a:ln>
                        <a:noFill/>
                      </a:ln>
                      <a:solidFill>
                        <a:srgbClr val="000000"/>
                      </a:solidFill>
                      <a:effectLst/>
                      <a:uLnTx/>
                      <a:uFillTx/>
                      <a:ea typeface="ＭＳ Ｐゴシック"/>
                      <a:cs typeface="ＭＳ Ｐゴシック"/>
                    </a:endParaRPr>
                  </a:p>
                </p:txBody>
              </p:sp>
              <p:sp>
                <p:nvSpPr>
                  <p:cNvPr id="211" name="TextBox 370"/>
                  <p:cNvSpPr txBox="1">
                    <a:spLocks noChangeArrowheads="1"/>
                  </p:cNvSpPr>
                  <p:nvPr/>
                </p:nvSpPr>
                <p:spPr bwMode="auto">
                  <a:xfrm>
                    <a:off x="4978113" y="2488879"/>
                    <a:ext cx="1708625" cy="230832"/>
                  </a:xfrm>
                  <a:prstGeom prst="rect">
                    <a:avLst/>
                  </a:prstGeom>
                  <a:noFill/>
                  <a:ln w="9525">
                    <a:noFill/>
                    <a:miter lim="800000"/>
                    <a:headEnd/>
                    <a:tailEnd/>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rgbClr val="000000"/>
                        </a:solidFill>
                        <a:effectLst/>
                        <a:uLnTx/>
                        <a:uFillTx/>
                        <a:ea typeface="ＭＳ Ｐゴシック"/>
                        <a:cs typeface="ＭＳ Ｐゴシック"/>
                      </a:rPr>
                      <a:t>Mule, </a:t>
                    </a:r>
                    <a:r>
                      <a:rPr kumimoji="0" lang="en-US" sz="900" b="0" i="0" u="none" strike="noStrike" kern="0" cap="none" spc="0" normalizeH="0" baseline="0" noProof="0" dirty="0" err="1" smtClean="0">
                        <a:ln>
                          <a:noFill/>
                        </a:ln>
                        <a:solidFill>
                          <a:srgbClr val="000000"/>
                        </a:solidFill>
                        <a:effectLst/>
                        <a:uLnTx/>
                        <a:uFillTx/>
                        <a:ea typeface="ＭＳ Ｐゴシック"/>
                        <a:cs typeface="ＭＳ Ｐゴシック"/>
                      </a:rPr>
                      <a:t>Tibco</a:t>
                    </a:r>
                    <a:r>
                      <a:rPr kumimoji="0" lang="en-US" sz="900" b="0" i="0" u="none" strike="noStrike" kern="0" cap="none" spc="0" normalizeH="0" baseline="0" noProof="0" dirty="0" smtClean="0">
                        <a:ln>
                          <a:noFill/>
                        </a:ln>
                        <a:solidFill>
                          <a:srgbClr val="000000"/>
                        </a:solidFill>
                        <a:effectLst/>
                        <a:uLnTx/>
                        <a:uFillTx/>
                        <a:ea typeface="ＭＳ Ｐゴシック"/>
                        <a:cs typeface="ＭＳ Ｐゴシック"/>
                      </a:rPr>
                      <a:t>, </a:t>
                    </a:r>
                    <a:r>
                      <a:rPr lang="en-US" sz="900" kern="0" dirty="0" err="1" smtClean="0">
                        <a:solidFill>
                          <a:srgbClr val="000000"/>
                        </a:solidFill>
                        <a:ea typeface="ＭＳ Ｐゴシック"/>
                        <a:cs typeface="ＭＳ Ｐゴシック"/>
                      </a:rPr>
                      <a:t>WebMethods</a:t>
                    </a:r>
                    <a:endParaRPr kumimoji="0" lang="en-US" sz="900" b="0" i="0" u="none" strike="noStrike" kern="0" cap="none" spc="0" normalizeH="0" baseline="0" noProof="0" dirty="0">
                      <a:ln>
                        <a:noFill/>
                      </a:ln>
                      <a:solidFill>
                        <a:srgbClr val="000000"/>
                      </a:solidFill>
                      <a:effectLst/>
                      <a:uLnTx/>
                      <a:uFillTx/>
                      <a:ea typeface="ＭＳ Ｐゴシック"/>
                      <a:cs typeface="ＭＳ Ｐゴシック"/>
                    </a:endParaRPr>
                  </a:p>
                </p:txBody>
              </p:sp>
              <p:sp>
                <p:nvSpPr>
                  <p:cNvPr id="212" name="TextBox 370"/>
                  <p:cNvSpPr txBox="1">
                    <a:spLocks noChangeArrowheads="1"/>
                  </p:cNvSpPr>
                  <p:nvPr/>
                </p:nvSpPr>
                <p:spPr bwMode="auto">
                  <a:xfrm>
                    <a:off x="5300542" y="2738988"/>
                    <a:ext cx="943718" cy="230832"/>
                  </a:xfrm>
                  <a:prstGeom prst="rect">
                    <a:avLst/>
                  </a:prstGeom>
                  <a:noFill/>
                  <a:ln w="9525">
                    <a:noFill/>
                    <a:miter lim="800000"/>
                    <a:headEnd/>
                    <a:tailEnd/>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rgbClr val="000000"/>
                        </a:solidFill>
                        <a:effectLst/>
                        <a:uLnTx/>
                        <a:uFillTx/>
                        <a:ea typeface="ＭＳ Ｐゴシック"/>
                        <a:cs typeface="ＭＳ Ｐゴシック"/>
                      </a:rPr>
                      <a:t>ESB</a:t>
                    </a:r>
                    <a:endParaRPr kumimoji="0" lang="en-US" sz="900" b="0" i="0" u="none" strike="noStrike" kern="0" cap="none" spc="0" normalizeH="0" baseline="0" noProof="0" dirty="0">
                      <a:ln>
                        <a:noFill/>
                      </a:ln>
                      <a:solidFill>
                        <a:srgbClr val="000000"/>
                      </a:solidFill>
                      <a:effectLst/>
                      <a:uLnTx/>
                      <a:uFillTx/>
                      <a:ea typeface="ＭＳ Ｐゴシック"/>
                      <a:cs typeface="ＭＳ Ｐゴシック"/>
                    </a:endParaRPr>
                  </a:p>
                </p:txBody>
              </p:sp>
              <p:grpSp>
                <p:nvGrpSpPr>
                  <p:cNvPr id="245" name="Group 244"/>
                  <p:cNvGrpSpPr/>
                  <p:nvPr/>
                </p:nvGrpSpPr>
                <p:grpSpPr>
                  <a:xfrm>
                    <a:off x="6914808" y="1245495"/>
                    <a:ext cx="1806012" cy="1972283"/>
                    <a:chOff x="6914808" y="1245495"/>
                    <a:chExt cx="1806012" cy="1972283"/>
                  </a:xfrm>
                </p:grpSpPr>
                <p:grpSp>
                  <p:nvGrpSpPr>
                    <p:cNvPr id="246" name="Group 245"/>
                    <p:cNvGrpSpPr/>
                    <p:nvPr/>
                  </p:nvGrpSpPr>
                  <p:grpSpPr>
                    <a:xfrm>
                      <a:off x="6914808" y="1597484"/>
                      <a:ext cx="858694" cy="372451"/>
                      <a:chOff x="3777608" y="3695660"/>
                      <a:chExt cx="858694" cy="372451"/>
                    </a:xfrm>
                  </p:grpSpPr>
                  <p:pic>
                    <p:nvPicPr>
                      <p:cNvPr id="269" name="Picture 268"/>
                      <p:cNvPicPr>
                        <a:picLocks noChangeAspect="1"/>
                      </p:cNvPicPr>
                      <p:nvPr/>
                    </p:nvPicPr>
                    <p:blipFill>
                      <a:blip r:embed="rId8"/>
                      <a:stretch>
                        <a:fillRect/>
                      </a:stretch>
                    </p:blipFill>
                    <p:spPr>
                      <a:xfrm>
                        <a:off x="3777608" y="3695660"/>
                        <a:ext cx="635000" cy="190500"/>
                      </a:xfrm>
                      <a:prstGeom prst="rect">
                        <a:avLst/>
                      </a:prstGeom>
                    </p:spPr>
                  </p:pic>
                  <p:pic>
                    <p:nvPicPr>
                      <p:cNvPr id="270" name="Picture 269"/>
                      <p:cNvPicPr>
                        <a:picLocks noChangeAspect="1"/>
                      </p:cNvPicPr>
                      <p:nvPr/>
                    </p:nvPicPr>
                    <p:blipFill>
                      <a:blip r:embed="rId8"/>
                      <a:stretch>
                        <a:fillRect/>
                      </a:stretch>
                    </p:blipFill>
                    <p:spPr>
                      <a:xfrm>
                        <a:off x="3886239" y="3786720"/>
                        <a:ext cx="635000" cy="190500"/>
                      </a:xfrm>
                      <a:prstGeom prst="rect">
                        <a:avLst/>
                      </a:prstGeom>
                    </p:spPr>
                  </p:pic>
                  <p:pic>
                    <p:nvPicPr>
                      <p:cNvPr id="271" name="Picture 270"/>
                      <p:cNvPicPr>
                        <a:picLocks noChangeAspect="1"/>
                      </p:cNvPicPr>
                      <p:nvPr/>
                    </p:nvPicPr>
                    <p:blipFill>
                      <a:blip r:embed="rId8"/>
                      <a:stretch>
                        <a:fillRect/>
                      </a:stretch>
                    </p:blipFill>
                    <p:spPr>
                      <a:xfrm>
                        <a:off x="4001302" y="3877611"/>
                        <a:ext cx="635000" cy="190500"/>
                      </a:xfrm>
                      <a:prstGeom prst="rect">
                        <a:avLst/>
                      </a:prstGeom>
                    </p:spPr>
                  </p:pic>
                </p:grpSp>
                <p:grpSp>
                  <p:nvGrpSpPr>
                    <p:cNvPr id="247" name="Group 246"/>
                    <p:cNvGrpSpPr/>
                    <p:nvPr/>
                  </p:nvGrpSpPr>
                  <p:grpSpPr>
                    <a:xfrm>
                      <a:off x="7600608" y="2845327"/>
                      <a:ext cx="858694" cy="372451"/>
                      <a:chOff x="3777608" y="3695660"/>
                      <a:chExt cx="858694" cy="372451"/>
                    </a:xfrm>
                  </p:grpSpPr>
                  <p:pic>
                    <p:nvPicPr>
                      <p:cNvPr id="266" name="Picture 265"/>
                      <p:cNvPicPr>
                        <a:picLocks noChangeAspect="1"/>
                      </p:cNvPicPr>
                      <p:nvPr/>
                    </p:nvPicPr>
                    <p:blipFill>
                      <a:blip r:embed="rId8"/>
                      <a:stretch>
                        <a:fillRect/>
                      </a:stretch>
                    </p:blipFill>
                    <p:spPr>
                      <a:xfrm>
                        <a:off x="3777608" y="3695660"/>
                        <a:ext cx="635000" cy="190500"/>
                      </a:xfrm>
                      <a:prstGeom prst="rect">
                        <a:avLst/>
                      </a:prstGeom>
                    </p:spPr>
                  </p:pic>
                  <p:pic>
                    <p:nvPicPr>
                      <p:cNvPr id="267" name="Picture 266"/>
                      <p:cNvPicPr>
                        <a:picLocks noChangeAspect="1"/>
                      </p:cNvPicPr>
                      <p:nvPr/>
                    </p:nvPicPr>
                    <p:blipFill>
                      <a:blip r:embed="rId8"/>
                      <a:stretch>
                        <a:fillRect/>
                      </a:stretch>
                    </p:blipFill>
                    <p:spPr>
                      <a:xfrm>
                        <a:off x="3886239" y="3786720"/>
                        <a:ext cx="635000" cy="190500"/>
                      </a:xfrm>
                      <a:prstGeom prst="rect">
                        <a:avLst/>
                      </a:prstGeom>
                    </p:spPr>
                  </p:pic>
                  <p:pic>
                    <p:nvPicPr>
                      <p:cNvPr id="268" name="Picture 267"/>
                      <p:cNvPicPr>
                        <a:picLocks noChangeAspect="1"/>
                      </p:cNvPicPr>
                      <p:nvPr/>
                    </p:nvPicPr>
                    <p:blipFill>
                      <a:blip r:embed="rId8"/>
                      <a:stretch>
                        <a:fillRect/>
                      </a:stretch>
                    </p:blipFill>
                    <p:spPr>
                      <a:xfrm>
                        <a:off x="4001302" y="3877611"/>
                        <a:ext cx="635000" cy="190500"/>
                      </a:xfrm>
                      <a:prstGeom prst="rect">
                        <a:avLst/>
                      </a:prstGeom>
                    </p:spPr>
                  </p:pic>
                </p:grpSp>
                <p:pic>
                  <p:nvPicPr>
                    <p:cNvPr id="264" name="Picture 263"/>
                    <p:cNvPicPr>
                      <a:picLocks noChangeAspect="1"/>
                    </p:cNvPicPr>
                    <p:nvPr/>
                  </p:nvPicPr>
                  <p:blipFill>
                    <a:blip r:embed="rId6"/>
                    <a:stretch>
                      <a:fillRect/>
                    </a:stretch>
                  </p:blipFill>
                  <p:spPr>
                    <a:xfrm>
                      <a:off x="7628187" y="1245495"/>
                      <a:ext cx="392229" cy="331216"/>
                    </a:xfrm>
                    <a:prstGeom prst="rect">
                      <a:avLst/>
                    </a:prstGeom>
                  </p:spPr>
                </p:pic>
                <p:pic>
                  <p:nvPicPr>
                    <p:cNvPr id="265" name="Picture 264"/>
                    <p:cNvPicPr>
                      <a:picLocks noChangeAspect="1"/>
                    </p:cNvPicPr>
                    <p:nvPr/>
                  </p:nvPicPr>
                  <p:blipFill>
                    <a:blip r:embed="rId6"/>
                    <a:stretch>
                      <a:fillRect/>
                    </a:stretch>
                  </p:blipFill>
                  <p:spPr>
                    <a:xfrm>
                      <a:off x="8328591" y="2455148"/>
                      <a:ext cx="392229" cy="331216"/>
                    </a:xfrm>
                    <a:prstGeom prst="rect">
                      <a:avLst/>
                    </a:prstGeom>
                  </p:spPr>
                </p:pic>
              </p:grpSp>
              <p:sp>
                <p:nvSpPr>
                  <p:cNvPr id="313" name="TextBox 370"/>
                  <p:cNvSpPr txBox="1">
                    <a:spLocks noChangeArrowheads="1"/>
                  </p:cNvSpPr>
                  <p:nvPr/>
                </p:nvSpPr>
                <p:spPr bwMode="auto">
                  <a:xfrm>
                    <a:off x="7011502" y="1402963"/>
                    <a:ext cx="762000" cy="230832"/>
                  </a:xfrm>
                  <a:prstGeom prst="rect">
                    <a:avLst/>
                  </a:prstGeom>
                  <a:noFill/>
                  <a:ln w="9525">
                    <a:noFill/>
                    <a:miter lim="800000"/>
                    <a:headEnd/>
                    <a:tailEnd/>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rgbClr val="000000"/>
                        </a:solidFill>
                        <a:effectLst/>
                        <a:uLnTx/>
                        <a:uFillTx/>
                        <a:ea typeface="ＭＳ Ｐゴシック"/>
                        <a:cs typeface="ＭＳ Ｐゴシック"/>
                      </a:rPr>
                      <a:t>.NET</a:t>
                    </a:r>
                    <a:endParaRPr kumimoji="0" lang="en-US" sz="900" b="0" i="0" u="none" strike="noStrike" kern="0" cap="none" spc="0" normalizeH="0" baseline="0" noProof="0" dirty="0">
                      <a:ln>
                        <a:noFill/>
                      </a:ln>
                      <a:solidFill>
                        <a:srgbClr val="000000"/>
                      </a:solidFill>
                      <a:effectLst/>
                      <a:uLnTx/>
                      <a:uFillTx/>
                      <a:ea typeface="ＭＳ Ｐゴシック"/>
                      <a:cs typeface="ＭＳ Ｐゴシック"/>
                    </a:endParaRPr>
                  </a:p>
                </p:txBody>
              </p:sp>
              <p:sp>
                <p:nvSpPr>
                  <p:cNvPr id="314" name="TextBox 370"/>
                  <p:cNvSpPr txBox="1">
                    <a:spLocks noChangeArrowheads="1"/>
                  </p:cNvSpPr>
                  <p:nvPr/>
                </p:nvSpPr>
                <p:spPr bwMode="auto">
                  <a:xfrm>
                    <a:off x="7600607" y="2639379"/>
                    <a:ext cx="597683" cy="230832"/>
                  </a:xfrm>
                  <a:prstGeom prst="rect">
                    <a:avLst/>
                  </a:prstGeom>
                  <a:noFill/>
                  <a:ln w="9525">
                    <a:noFill/>
                    <a:miter lim="800000"/>
                    <a:headEnd/>
                    <a:tailEnd/>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rgbClr val="000000"/>
                        </a:solidFill>
                        <a:effectLst/>
                        <a:uLnTx/>
                        <a:uFillTx/>
                        <a:ea typeface="ＭＳ Ｐゴシック"/>
                        <a:cs typeface="ＭＳ Ｐゴシック"/>
                      </a:rPr>
                      <a:t>Tomcat</a:t>
                    </a:r>
                    <a:endParaRPr kumimoji="0" lang="en-US" sz="900" b="0" i="0" u="none" strike="noStrike" kern="0" cap="none" spc="0" normalizeH="0" baseline="0" noProof="0" dirty="0">
                      <a:ln>
                        <a:noFill/>
                      </a:ln>
                      <a:solidFill>
                        <a:srgbClr val="000000"/>
                      </a:solidFill>
                      <a:effectLst/>
                      <a:uLnTx/>
                      <a:uFillTx/>
                      <a:ea typeface="ＭＳ Ｐゴシック"/>
                      <a:cs typeface="ＭＳ Ｐゴシック"/>
                    </a:endParaRPr>
                  </a:p>
                </p:txBody>
              </p:sp>
            </p:grpSp>
            <p:grpSp>
              <p:nvGrpSpPr>
                <p:cNvPr id="142" name="Group 141"/>
                <p:cNvGrpSpPr/>
                <p:nvPr/>
              </p:nvGrpSpPr>
              <p:grpSpPr>
                <a:xfrm>
                  <a:off x="2668102" y="2212419"/>
                  <a:ext cx="1926447" cy="1561926"/>
                  <a:chOff x="2668102" y="2212419"/>
                  <a:chExt cx="1926447" cy="1561926"/>
                </a:xfrm>
              </p:grpSpPr>
              <p:grpSp>
                <p:nvGrpSpPr>
                  <p:cNvPr id="141" name="Group 140"/>
                  <p:cNvGrpSpPr/>
                  <p:nvPr/>
                </p:nvGrpSpPr>
                <p:grpSpPr>
                  <a:xfrm>
                    <a:off x="2668102" y="2850045"/>
                    <a:ext cx="1128649" cy="924300"/>
                    <a:chOff x="2668102" y="2850045"/>
                    <a:chExt cx="1128649" cy="924300"/>
                  </a:xfrm>
                </p:grpSpPr>
                <p:cxnSp>
                  <p:nvCxnSpPr>
                    <p:cNvPr id="317" name="Straight Connector 309"/>
                    <p:cNvCxnSpPr>
                      <a:cxnSpLocks noChangeShapeType="1"/>
                      <a:endCxn id="183" idx="1"/>
                    </p:cNvCxnSpPr>
                    <p:nvPr/>
                  </p:nvCxnSpPr>
                  <p:spPr bwMode="auto">
                    <a:xfrm flipV="1">
                      <a:off x="2668102" y="2850045"/>
                      <a:ext cx="1128649" cy="924300"/>
                    </a:xfrm>
                    <a:prstGeom prst="line">
                      <a:avLst/>
                    </a:prstGeom>
                    <a:noFill/>
                    <a:ln w="9525" algn="ctr">
                      <a:solidFill>
                        <a:srgbClr val="6E6E6E"/>
                      </a:solidFill>
                      <a:round/>
                      <a:headEnd/>
                      <a:tailEnd/>
                    </a:ln>
                  </p:spPr>
                </p:cxnSp>
                <p:sp>
                  <p:nvSpPr>
                    <p:cNvPr id="318" name="Isosceles Triangle 317"/>
                    <p:cNvSpPr/>
                    <p:nvPr/>
                  </p:nvSpPr>
                  <p:spPr bwMode="auto">
                    <a:xfrm rot="13614900" flipV="1">
                      <a:off x="3371301" y="3101518"/>
                      <a:ext cx="152400" cy="45719"/>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6E6E6E"/>
                        </a:solidFill>
                        <a:effectLst/>
                        <a:uLnTx/>
                        <a:uFillTx/>
                        <a:cs typeface="ＭＳ Ｐゴシック"/>
                      </a:endParaRPr>
                    </a:p>
                  </p:txBody>
                </p:sp>
              </p:grpSp>
              <p:sp>
                <p:nvSpPr>
                  <p:cNvPr id="320" name="Isosceles Triangle 319"/>
                  <p:cNvSpPr/>
                  <p:nvPr/>
                </p:nvSpPr>
                <p:spPr bwMode="auto">
                  <a:xfrm rot="14347607" flipV="1">
                    <a:off x="4495490" y="2265759"/>
                    <a:ext cx="152400" cy="45719"/>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6E6E6E"/>
                      </a:solidFill>
                      <a:effectLst/>
                      <a:uLnTx/>
                      <a:uFillTx/>
                      <a:cs typeface="ＭＳ Ｐゴシック"/>
                    </a:endParaRPr>
                  </a:p>
                </p:txBody>
              </p:sp>
            </p:grpSp>
          </p:grpSp>
          <p:cxnSp>
            <p:nvCxnSpPr>
              <p:cNvPr id="367" name="Straight Connector 309"/>
              <p:cNvCxnSpPr>
                <a:cxnSpLocks noChangeShapeType="1"/>
                <a:endCxn id="179" idx="1"/>
              </p:cNvCxnSpPr>
              <p:nvPr/>
            </p:nvCxnSpPr>
            <p:spPr bwMode="auto">
              <a:xfrm flipV="1">
                <a:off x="4173468" y="2082567"/>
                <a:ext cx="689582" cy="490278"/>
              </a:xfrm>
              <a:prstGeom prst="line">
                <a:avLst/>
              </a:prstGeom>
              <a:noFill/>
              <a:ln w="9525" algn="ctr">
                <a:solidFill>
                  <a:srgbClr val="6E6E6E"/>
                </a:solidFill>
                <a:round/>
                <a:headEnd/>
                <a:tailEnd/>
              </a:ln>
            </p:spPr>
          </p:cxnSp>
        </p:grpSp>
        <p:sp>
          <p:nvSpPr>
            <p:cNvPr id="368" name="Rectangle 367"/>
            <p:cNvSpPr/>
            <p:nvPr/>
          </p:nvSpPr>
          <p:spPr>
            <a:xfrm>
              <a:off x="4911474" y="4192787"/>
              <a:ext cx="657618" cy="338554"/>
            </a:xfrm>
            <a:prstGeom prst="rect">
              <a:avLst/>
            </a:prstGeom>
            <a:solidFill>
              <a:srgbClr val="FFFFFF"/>
            </a:solidFill>
            <a:ln>
              <a:noFill/>
            </a:ln>
            <a:effectLst/>
          </p:spPr>
          <p:txBody>
            <a:bodyPr wrap="square" lIns="91440" tIns="45720" rIns="91440" bIns="4572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spc="0" normalizeH="0" baseline="0" noProof="0" dirty="0" smtClean="0">
                  <a:ln w="9000" cmpd="sng">
                    <a:noFill/>
                    <a:prstDash val="solid"/>
                  </a:ln>
                  <a:solidFill>
                    <a:srgbClr val="FC7700"/>
                  </a:solidFill>
                  <a:effectLst/>
                  <a:uLnTx/>
                  <a:uFillTx/>
                </a:rPr>
                <a:t>SOA</a:t>
              </a:r>
              <a:endParaRPr kumimoji="0" lang="en-US" sz="1600" b="1" i="0" u="none" strike="noStrike" kern="0" spc="0" normalizeH="0" baseline="0" noProof="0" dirty="0">
                <a:ln w="9000" cmpd="sng">
                  <a:noFill/>
                  <a:prstDash val="solid"/>
                </a:ln>
                <a:solidFill>
                  <a:srgbClr val="FC7700"/>
                </a:solidFill>
                <a:effectLst/>
                <a:uLnTx/>
                <a:uFillTx/>
              </a:endParaRPr>
            </a:p>
          </p:txBody>
        </p:sp>
      </p:grpSp>
      <p:grpSp>
        <p:nvGrpSpPr>
          <p:cNvPr id="10" name="Group 9"/>
          <p:cNvGrpSpPr/>
          <p:nvPr/>
        </p:nvGrpSpPr>
        <p:grpSpPr>
          <a:xfrm>
            <a:off x="1648176" y="1581267"/>
            <a:ext cx="6104488" cy="2335760"/>
            <a:chOff x="1648176" y="1581267"/>
            <a:chExt cx="6104488" cy="2335760"/>
          </a:xfrm>
        </p:grpSpPr>
        <p:grpSp>
          <p:nvGrpSpPr>
            <p:cNvPr id="564" name="Group 563"/>
            <p:cNvGrpSpPr/>
            <p:nvPr/>
          </p:nvGrpSpPr>
          <p:grpSpPr>
            <a:xfrm>
              <a:off x="1648176" y="1581267"/>
              <a:ext cx="6104488" cy="2335760"/>
              <a:chOff x="1648176" y="1581267"/>
              <a:chExt cx="6104488" cy="2335760"/>
            </a:xfrm>
          </p:grpSpPr>
          <p:cxnSp>
            <p:nvCxnSpPr>
              <p:cNvPr id="561" name="Straight Connector 309"/>
              <p:cNvCxnSpPr>
                <a:cxnSpLocks noChangeShapeType="1"/>
              </p:cNvCxnSpPr>
              <p:nvPr/>
            </p:nvCxnSpPr>
            <p:spPr bwMode="auto">
              <a:xfrm>
                <a:off x="2749666" y="3779240"/>
                <a:ext cx="1481915" cy="8308"/>
              </a:xfrm>
              <a:prstGeom prst="line">
                <a:avLst/>
              </a:prstGeom>
              <a:noFill/>
              <a:ln w="38100" cap="rnd" cmpd="sng" algn="ctr">
                <a:solidFill>
                  <a:srgbClr val="D40000"/>
                </a:solidFill>
                <a:round/>
                <a:headEnd/>
                <a:tailEnd/>
              </a:ln>
            </p:spPr>
          </p:cxnSp>
          <p:cxnSp>
            <p:nvCxnSpPr>
              <p:cNvPr id="563" name="Straight Connector 309"/>
              <p:cNvCxnSpPr>
                <a:cxnSpLocks noChangeShapeType="1"/>
              </p:cNvCxnSpPr>
              <p:nvPr/>
            </p:nvCxnSpPr>
            <p:spPr bwMode="auto">
              <a:xfrm>
                <a:off x="1648176" y="3779240"/>
                <a:ext cx="1482490" cy="0"/>
              </a:xfrm>
              <a:prstGeom prst="line">
                <a:avLst/>
              </a:prstGeom>
              <a:noFill/>
              <a:ln w="38100" cap="rnd" cmpd="sng" algn="ctr">
                <a:solidFill>
                  <a:srgbClr val="D40000"/>
                </a:solidFill>
                <a:round/>
                <a:headEnd/>
                <a:tailEnd/>
              </a:ln>
            </p:spPr>
          </p:cxnSp>
          <p:cxnSp>
            <p:nvCxnSpPr>
              <p:cNvPr id="556" name="Straight Connector 309"/>
              <p:cNvCxnSpPr>
                <a:cxnSpLocks noChangeShapeType="1"/>
                <a:stCxn id="161" idx="3"/>
              </p:cNvCxnSpPr>
              <p:nvPr/>
            </p:nvCxnSpPr>
            <p:spPr bwMode="auto">
              <a:xfrm flipV="1">
                <a:off x="4854955" y="2998498"/>
                <a:ext cx="1066832" cy="702349"/>
              </a:xfrm>
              <a:prstGeom prst="line">
                <a:avLst/>
              </a:prstGeom>
              <a:noFill/>
              <a:ln w="38100" cap="rnd" cmpd="sng" algn="ctr">
                <a:solidFill>
                  <a:srgbClr val="D40000"/>
                </a:solidFill>
                <a:round/>
                <a:headEnd/>
                <a:tailEnd/>
              </a:ln>
            </p:spPr>
          </p:cxnSp>
          <p:sp>
            <p:nvSpPr>
              <p:cNvPr id="558" name="Isosceles Triangle 557"/>
              <p:cNvSpPr/>
              <p:nvPr/>
            </p:nvSpPr>
            <p:spPr bwMode="auto">
              <a:xfrm rot="14152416" flipV="1">
                <a:off x="6736928" y="2323444"/>
                <a:ext cx="284663" cy="85397"/>
              </a:xfrm>
              <a:prstGeom prst="triangle">
                <a:avLst/>
              </a:prstGeom>
              <a:solidFill>
                <a:srgbClr val="D40000"/>
              </a:solidFill>
              <a:ln w="28575" cap="flat" cmpd="sng" algn="ctr">
                <a:solidFill>
                  <a:srgbClr val="D40000"/>
                </a:solidFill>
                <a:prstDash val="solid"/>
                <a:round/>
                <a:headEnd type="none" w="med" len="med"/>
                <a:tailEnd type="none" w="med" len="med"/>
              </a:ln>
              <a:effectLst/>
            </p:spPr>
            <p:txBody>
              <a:bodyPr/>
              <a:lstStyle/>
              <a:p>
                <a:pPr defTabSz="914400" eaLnBrk="0" fontAlgn="base" hangingPunct="0">
                  <a:spcBef>
                    <a:spcPct val="0"/>
                  </a:spcBef>
                  <a:spcAft>
                    <a:spcPct val="0"/>
                  </a:spcAft>
                  <a:defRPr/>
                </a:pPr>
                <a:endParaRPr lang="en-US" sz="900">
                  <a:solidFill>
                    <a:srgbClr val="6E6E6E"/>
                  </a:solidFill>
                  <a:latin typeface="Arial" charset="0"/>
                  <a:ea typeface="ＭＳ Ｐゴシック" pitchFamily="-96" charset="-128"/>
                  <a:cs typeface="ＭＳ Ｐゴシック"/>
                </a:endParaRPr>
              </a:p>
            </p:txBody>
          </p:sp>
          <p:sp>
            <p:nvSpPr>
              <p:cNvPr id="559" name="Isosceles Triangle 558"/>
              <p:cNvSpPr/>
              <p:nvPr/>
            </p:nvSpPr>
            <p:spPr bwMode="auto">
              <a:xfrm rot="13958193" flipV="1">
                <a:off x="5227772" y="3327332"/>
                <a:ext cx="254186" cy="76254"/>
              </a:xfrm>
              <a:prstGeom prst="triangle">
                <a:avLst/>
              </a:prstGeom>
              <a:solidFill>
                <a:srgbClr val="D40000"/>
              </a:solidFill>
              <a:ln w="28575" cap="flat" cmpd="sng" algn="ctr">
                <a:solidFill>
                  <a:srgbClr val="D40000"/>
                </a:solidFill>
                <a:prstDash val="solid"/>
                <a:round/>
                <a:headEnd type="none" w="med" len="med"/>
                <a:tailEnd type="none" w="med" len="med"/>
              </a:ln>
              <a:effectLst/>
            </p:spPr>
            <p:txBody>
              <a:bodyPr/>
              <a:lstStyle/>
              <a:p>
                <a:pPr defTabSz="914400" eaLnBrk="0" fontAlgn="base" hangingPunct="0">
                  <a:spcBef>
                    <a:spcPct val="0"/>
                  </a:spcBef>
                  <a:spcAft>
                    <a:spcPct val="0"/>
                  </a:spcAft>
                  <a:defRPr/>
                </a:pPr>
                <a:endParaRPr lang="en-US" sz="900">
                  <a:solidFill>
                    <a:srgbClr val="6E6E6E"/>
                  </a:solidFill>
                  <a:latin typeface="Arial" charset="0"/>
                  <a:ea typeface="ＭＳ Ｐゴシック" pitchFamily="-96" charset="-128"/>
                  <a:cs typeface="ＭＳ Ｐゴシック"/>
                </a:endParaRPr>
              </a:p>
            </p:txBody>
          </p:sp>
          <p:cxnSp>
            <p:nvCxnSpPr>
              <p:cNvPr id="560" name="Straight Connector 309"/>
              <p:cNvCxnSpPr>
                <a:cxnSpLocks noChangeShapeType="1"/>
              </p:cNvCxnSpPr>
              <p:nvPr/>
            </p:nvCxnSpPr>
            <p:spPr bwMode="auto">
              <a:xfrm flipV="1">
                <a:off x="7692114" y="1581267"/>
                <a:ext cx="60550" cy="200660"/>
              </a:xfrm>
              <a:prstGeom prst="line">
                <a:avLst/>
              </a:prstGeom>
              <a:noFill/>
              <a:ln w="38100" cap="rnd" cmpd="sng" algn="ctr">
                <a:solidFill>
                  <a:srgbClr val="D40000"/>
                </a:solidFill>
                <a:round/>
                <a:headEnd/>
                <a:tailEnd/>
              </a:ln>
            </p:spPr>
          </p:cxnSp>
          <p:sp>
            <p:nvSpPr>
              <p:cNvPr id="562" name="Isosceles Triangle 561"/>
              <p:cNvSpPr/>
              <p:nvPr/>
            </p:nvSpPr>
            <p:spPr bwMode="auto">
              <a:xfrm rot="16200000" flipV="1">
                <a:off x="3015341" y="3737907"/>
                <a:ext cx="275572" cy="82668"/>
              </a:xfrm>
              <a:prstGeom prst="triangle">
                <a:avLst/>
              </a:prstGeom>
              <a:solidFill>
                <a:srgbClr val="D40000"/>
              </a:solidFill>
              <a:ln w="28575" cap="flat" cmpd="sng" algn="ctr">
                <a:solidFill>
                  <a:srgbClr val="D40000"/>
                </a:solidFill>
                <a:prstDash val="solid"/>
                <a:round/>
                <a:headEnd type="none" w="med" len="med"/>
                <a:tailEnd type="none" w="med" len="med"/>
              </a:ln>
              <a:effectLst/>
            </p:spPr>
            <p:txBody>
              <a:bodyPr/>
              <a:lstStyle/>
              <a:p>
                <a:pPr defTabSz="914400" eaLnBrk="0" fontAlgn="base" hangingPunct="0">
                  <a:spcBef>
                    <a:spcPct val="0"/>
                  </a:spcBef>
                  <a:spcAft>
                    <a:spcPct val="0"/>
                  </a:spcAft>
                  <a:defRPr/>
                </a:pPr>
                <a:endParaRPr lang="en-US" sz="900">
                  <a:solidFill>
                    <a:srgbClr val="6E6E6E"/>
                  </a:solidFill>
                  <a:latin typeface="Arial" charset="0"/>
                  <a:ea typeface="ＭＳ Ｐゴシック" pitchFamily="-96" charset="-128"/>
                  <a:cs typeface="ＭＳ Ｐゴシック"/>
                </a:endParaRPr>
              </a:p>
            </p:txBody>
          </p:sp>
        </p:grpSp>
        <p:cxnSp>
          <p:nvCxnSpPr>
            <p:cNvPr id="189" name="Straight Connector 309"/>
            <p:cNvCxnSpPr>
              <a:cxnSpLocks noChangeShapeType="1"/>
            </p:cNvCxnSpPr>
            <p:nvPr/>
          </p:nvCxnSpPr>
          <p:spPr bwMode="auto">
            <a:xfrm flipV="1">
              <a:off x="6275366" y="1969935"/>
              <a:ext cx="1193336" cy="789910"/>
            </a:xfrm>
            <a:prstGeom prst="line">
              <a:avLst/>
            </a:prstGeom>
            <a:noFill/>
            <a:ln w="38100" cap="rnd" cmpd="sng" algn="ctr">
              <a:solidFill>
                <a:srgbClr val="D40000"/>
              </a:solidFill>
              <a:round/>
              <a:headEnd/>
              <a:tailEnd/>
            </a:ln>
          </p:spPr>
        </p:cxnSp>
      </p:grpSp>
      <p:grpSp>
        <p:nvGrpSpPr>
          <p:cNvPr id="554" name="Group 553"/>
          <p:cNvGrpSpPr/>
          <p:nvPr/>
        </p:nvGrpSpPr>
        <p:grpSpPr>
          <a:xfrm>
            <a:off x="1830814" y="1337703"/>
            <a:ext cx="6593945" cy="4402952"/>
            <a:chOff x="1830814" y="1337703"/>
            <a:chExt cx="6593945" cy="4402952"/>
          </a:xfrm>
        </p:grpSpPr>
        <p:grpSp>
          <p:nvGrpSpPr>
            <p:cNvPr id="520" name="Group 519"/>
            <p:cNvGrpSpPr/>
            <p:nvPr/>
          </p:nvGrpSpPr>
          <p:grpSpPr>
            <a:xfrm>
              <a:off x="1830814" y="2957746"/>
              <a:ext cx="1143000" cy="1415730"/>
              <a:chOff x="1830814" y="2957746"/>
              <a:chExt cx="1143000" cy="1415730"/>
            </a:xfrm>
          </p:grpSpPr>
          <p:grpSp>
            <p:nvGrpSpPr>
              <p:cNvPr id="521" name="Group 520"/>
              <p:cNvGrpSpPr/>
              <p:nvPr/>
            </p:nvGrpSpPr>
            <p:grpSpPr>
              <a:xfrm>
                <a:off x="1830814" y="2957746"/>
                <a:ext cx="1143000" cy="1415730"/>
                <a:chOff x="1613520" y="2754870"/>
                <a:chExt cx="1143000" cy="1415730"/>
              </a:xfrm>
            </p:grpSpPr>
            <p:sp>
              <p:nvSpPr>
                <p:cNvPr id="527" name="Rectangle 526"/>
                <p:cNvSpPr/>
                <p:nvPr/>
              </p:nvSpPr>
              <p:spPr>
                <a:xfrm>
                  <a:off x="1651510" y="2754870"/>
                  <a:ext cx="1005604" cy="338554"/>
                </a:xfrm>
                <a:prstGeom prst="rect">
                  <a:avLst/>
                </a:prstGeom>
                <a:noFill/>
              </p:spPr>
              <p:txBody>
                <a:bodyPr wrap="none" lIns="91440" tIns="45720" rIns="91440" bIns="45720">
                  <a:spAutoFit/>
                </a:bodyPr>
                <a:lstStyle/>
                <a:p>
                  <a:pPr lvl="0" algn="ctr" defTabSz="914400">
                    <a:defRPr/>
                  </a:pPr>
                  <a:r>
                    <a:rPr lang="en-US" sz="1600" b="1" kern="0" dirty="0" smtClean="0">
                      <a:ln w="9000" cmpd="sng">
                        <a:noFill/>
                        <a:prstDash val="solid"/>
                      </a:ln>
                      <a:solidFill>
                        <a:srgbClr val="FC7700"/>
                      </a:solidFill>
                    </a:rPr>
                    <a:t>WEB 2.0</a:t>
                  </a:r>
                  <a:endParaRPr kumimoji="0" lang="en-US" sz="1800" b="1" i="0" u="none" strike="noStrike" kern="0" cap="all" spc="0" normalizeH="0" baseline="0" noProof="0" dirty="0">
                    <a:ln w="9000" cmpd="sng">
                      <a:noFill/>
                      <a:prstDash val="solid"/>
                    </a:ln>
                    <a:solidFill>
                      <a:srgbClr val="FC7700"/>
                    </a:solidFill>
                    <a:effectLst/>
                    <a:uLnTx/>
                    <a:uFillTx/>
                  </a:endParaRPr>
                </a:p>
              </p:txBody>
            </p:sp>
            <p:sp>
              <p:nvSpPr>
                <p:cNvPr id="528" name="TextBox 527"/>
                <p:cNvSpPr txBox="1"/>
                <p:nvPr/>
              </p:nvSpPr>
              <p:spPr>
                <a:xfrm>
                  <a:off x="1613520" y="3708935"/>
                  <a:ext cx="1143000"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5F5F5F"/>
                      </a:solidFill>
                      <a:effectLst/>
                      <a:uLnTx/>
                      <a:uFillTx/>
                    </a:rPr>
                    <a:t>Browser Logic</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5F5F5F"/>
                      </a:solidFill>
                      <a:effectLst/>
                      <a:uLnTx/>
                      <a:uFillTx/>
                    </a:rPr>
                    <a:t>AJAX</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5F5F5F"/>
                      </a:solidFill>
                      <a:effectLst/>
                      <a:uLnTx/>
                      <a:uFillTx/>
                    </a:rPr>
                    <a:t>Web Frameworks</a:t>
                  </a:r>
                </a:p>
              </p:txBody>
            </p:sp>
          </p:grpSp>
          <p:grpSp>
            <p:nvGrpSpPr>
              <p:cNvPr id="522" name="Group 521"/>
              <p:cNvGrpSpPr/>
              <p:nvPr/>
            </p:nvGrpSpPr>
            <p:grpSpPr>
              <a:xfrm>
                <a:off x="1893720" y="3490059"/>
                <a:ext cx="976900" cy="463332"/>
                <a:chOff x="1893720" y="3490059"/>
                <a:chExt cx="976900" cy="463332"/>
              </a:xfrm>
            </p:grpSpPr>
            <p:pic>
              <p:nvPicPr>
                <p:cNvPr id="523" name="Picture 522"/>
                <p:cNvPicPr>
                  <a:picLocks noChangeAspect="1"/>
                </p:cNvPicPr>
                <p:nvPr/>
              </p:nvPicPr>
              <p:blipFill>
                <a:blip r:embed="rId8"/>
                <a:stretch>
                  <a:fillRect/>
                </a:stretch>
              </p:blipFill>
              <p:spPr>
                <a:xfrm>
                  <a:off x="1893720" y="3490059"/>
                  <a:ext cx="635000" cy="190500"/>
                </a:xfrm>
                <a:prstGeom prst="rect">
                  <a:avLst/>
                </a:prstGeom>
              </p:spPr>
            </p:pic>
            <p:pic>
              <p:nvPicPr>
                <p:cNvPr id="524" name="Picture 523"/>
                <p:cNvPicPr>
                  <a:picLocks noChangeAspect="1"/>
                </p:cNvPicPr>
                <p:nvPr/>
              </p:nvPicPr>
              <p:blipFill>
                <a:blip r:embed="rId8"/>
                <a:stretch>
                  <a:fillRect/>
                </a:stretch>
              </p:blipFill>
              <p:spPr>
                <a:xfrm>
                  <a:off x="2002351" y="3581119"/>
                  <a:ext cx="635000" cy="190500"/>
                </a:xfrm>
                <a:prstGeom prst="rect">
                  <a:avLst/>
                </a:prstGeom>
              </p:spPr>
            </p:pic>
            <p:pic>
              <p:nvPicPr>
                <p:cNvPr id="525" name="Picture 524"/>
                <p:cNvPicPr>
                  <a:picLocks noChangeAspect="1"/>
                </p:cNvPicPr>
                <p:nvPr/>
              </p:nvPicPr>
              <p:blipFill>
                <a:blip r:embed="rId8"/>
                <a:stretch>
                  <a:fillRect/>
                </a:stretch>
              </p:blipFill>
              <p:spPr>
                <a:xfrm>
                  <a:off x="2117414" y="3672010"/>
                  <a:ext cx="635000" cy="190500"/>
                </a:xfrm>
                <a:prstGeom prst="rect">
                  <a:avLst/>
                </a:prstGeom>
              </p:spPr>
            </p:pic>
            <p:pic>
              <p:nvPicPr>
                <p:cNvPr id="526" name="Picture 525"/>
                <p:cNvPicPr>
                  <a:picLocks noChangeAspect="1"/>
                </p:cNvPicPr>
                <p:nvPr/>
              </p:nvPicPr>
              <p:blipFill>
                <a:blip r:embed="rId8"/>
                <a:stretch>
                  <a:fillRect/>
                </a:stretch>
              </p:blipFill>
              <p:spPr>
                <a:xfrm>
                  <a:off x="2235620" y="3762891"/>
                  <a:ext cx="635000" cy="190500"/>
                </a:xfrm>
                <a:prstGeom prst="rect">
                  <a:avLst/>
                </a:prstGeom>
              </p:spPr>
            </p:pic>
          </p:grpSp>
        </p:grpSp>
        <p:grpSp>
          <p:nvGrpSpPr>
            <p:cNvPr id="529" name="Group 528"/>
            <p:cNvGrpSpPr/>
            <p:nvPr/>
          </p:nvGrpSpPr>
          <p:grpSpPr>
            <a:xfrm>
              <a:off x="2259364" y="1337703"/>
              <a:ext cx="6165395" cy="4402952"/>
              <a:chOff x="2259364" y="1337703"/>
              <a:chExt cx="6165395" cy="4402952"/>
            </a:xfrm>
          </p:grpSpPr>
          <p:grpSp>
            <p:nvGrpSpPr>
              <p:cNvPr id="531" name="Group 530"/>
              <p:cNvGrpSpPr/>
              <p:nvPr/>
            </p:nvGrpSpPr>
            <p:grpSpPr>
              <a:xfrm>
                <a:off x="2259364" y="1337703"/>
                <a:ext cx="6165395" cy="4402952"/>
                <a:chOff x="2258262" y="1134824"/>
                <a:chExt cx="6165395" cy="4402952"/>
              </a:xfrm>
            </p:grpSpPr>
            <p:sp>
              <p:nvSpPr>
                <p:cNvPr id="543" name="TextBox 542"/>
                <p:cNvSpPr txBox="1"/>
                <p:nvPr/>
              </p:nvSpPr>
              <p:spPr>
                <a:xfrm>
                  <a:off x="3115560" y="4674120"/>
                  <a:ext cx="838200" cy="58477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lumMod val="75000"/>
                        </a:srgbClr>
                      </a:solidFill>
                      <a:effectLst/>
                      <a:uLnTx/>
                      <a:uFillTx/>
                    </a:rPr>
                    <a:t>Release</a:t>
                  </a:r>
                  <a:r>
                    <a:rPr kumimoji="0" lang="en-US" sz="800" b="0" i="0" u="none" strike="noStrike" kern="0" cap="none" spc="0" normalizeH="0" baseline="0" noProof="0" dirty="0" smtClean="0">
                      <a:ln>
                        <a:noFill/>
                      </a:ln>
                      <a:solidFill>
                        <a:srgbClr val="FFFFFF">
                          <a:lumMod val="75000"/>
                        </a:srgbClr>
                      </a:solidFill>
                      <a:effectLst/>
                      <a:uLnTx/>
                      <a:uFillTx/>
                    </a:rPr>
                    <a:t> 3.4</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lumMod val="75000"/>
                        </a:srgbClr>
                      </a:solidFill>
                      <a:effectLst/>
                      <a:uLnTx/>
                      <a:uFillTx/>
                    </a:rPr>
                    <a:t>Release</a:t>
                  </a:r>
                  <a:r>
                    <a:rPr kumimoji="0" lang="en-US" sz="800" b="0" i="0" u="none" strike="noStrike" kern="0" cap="none" spc="0" normalizeH="0" baseline="0" noProof="0" dirty="0" smtClean="0">
                      <a:ln>
                        <a:noFill/>
                      </a:ln>
                      <a:solidFill>
                        <a:srgbClr val="FFFFFF">
                          <a:lumMod val="75000"/>
                        </a:srgbClr>
                      </a:solidFill>
                      <a:effectLst/>
                      <a:uLnTx/>
                      <a:uFillTx/>
                    </a:rPr>
                    <a:t> 3.5</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lumMod val="75000"/>
                        </a:srgbClr>
                      </a:solidFill>
                      <a:effectLst/>
                      <a:uLnTx/>
                      <a:uFillTx/>
                    </a:rPr>
                    <a:t>Release</a:t>
                  </a:r>
                  <a:r>
                    <a:rPr kumimoji="0" lang="en-US" sz="800" b="0" i="0" u="none" strike="noStrike" kern="0" cap="none" spc="0" normalizeH="0" baseline="0" noProof="0" dirty="0" smtClean="0">
                      <a:ln>
                        <a:noFill/>
                      </a:ln>
                      <a:solidFill>
                        <a:srgbClr val="FFFFFF">
                          <a:lumMod val="75000"/>
                        </a:srgbClr>
                      </a:solidFill>
                      <a:effectLst/>
                      <a:uLnTx/>
                      <a:uFillTx/>
                    </a:rPr>
                    <a:t> 3.6</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6E6E6E"/>
                      </a:solidFill>
                      <a:effectLst/>
                      <a:uLnTx/>
                      <a:uFillTx/>
                    </a:rPr>
                    <a:t>Release</a:t>
                  </a:r>
                  <a:r>
                    <a:rPr kumimoji="0" lang="en-US" sz="800" b="0" i="0" u="none" strike="noStrike" kern="0" cap="none" spc="0" normalizeH="0" baseline="0" noProof="0" dirty="0" smtClean="0">
                      <a:ln>
                        <a:noFill/>
                      </a:ln>
                      <a:solidFill>
                        <a:srgbClr val="6E6E6E"/>
                      </a:solidFill>
                      <a:effectLst/>
                      <a:uLnTx/>
                      <a:uFillTx/>
                    </a:rPr>
                    <a:t> 4.0</a:t>
                  </a:r>
                </a:p>
              </p:txBody>
            </p:sp>
            <p:sp>
              <p:nvSpPr>
                <p:cNvPr id="546" name="Rectangle 545"/>
                <p:cNvSpPr/>
                <p:nvPr/>
              </p:nvSpPr>
              <p:spPr>
                <a:xfrm>
                  <a:off x="2258262" y="4785241"/>
                  <a:ext cx="811640" cy="338554"/>
                </a:xfrm>
                <a:prstGeom prst="rect">
                  <a:avLst/>
                </a:prstGeom>
                <a:noFill/>
              </p:spPr>
              <p:txBody>
                <a:bodyPr wrap="none" lIns="91440" tIns="45720" rIns="91440" bIns="45720">
                  <a:spAutoFit/>
                </a:bodyPr>
                <a:lstStyle/>
                <a:p>
                  <a:pPr lvl="0" algn="ctr" defTabSz="914400">
                    <a:defRPr/>
                  </a:pPr>
                  <a:r>
                    <a:rPr lang="en-US" sz="1600" b="1" kern="0" dirty="0" smtClean="0">
                      <a:ln w="9000" cmpd="sng">
                        <a:noFill/>
                        <a:prstDash val="solid"/>
                      </a:ln>
                      <a:solidFill>
                        <a:srgbClr val="FC7700"/>
                      </a:solidFill>
                    </a:rPr>
                    <a:t>AGILE</a:t>
                  </a:r>
                  <a:endParaRPr lang="en-US" b="1" kern="0" cap="all" dirty="0">
                    <a:ln w="9000" cmpd="sng">
                      <a:noFill/>
                      <a:prstDash val="solid"/>
                    </a:ln>
                    <a:solidFill>
                      <a:srgbClr val="FC7700"/>
                    </a:solidFill>
                  </a:endParaRPr>
                </a:p>
              </p:txBody>
            </p:sp>
            <p:sp>
              <p:nvSpPr>
                <p:cNvPr id="547" name="TextBox 546"/>
                <p:cNvSpPr txBox="1"/>
                <p:nvPr/>
              </p:nvSpPr>
              <p:spPr>
                <a:xfrm>
                  <a:off x="5218239" y="1134824"/>
                  <a:ext cx="838200" cy="58477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lumMod val="75000"/>
                        </a:srgbClr>
                      </a:solidFill>
                      <a:effectLst/>
                      <a:uLnTx/>
                      <a:uFillTx/>
                    </a:rPr>
                    <a:t>Release</a:t>
                  </a:r>
                  <a:r>
                    <a:rPr kumimoji="0" lang="en-US" sz="800" b="0" i="0" u="none" strike="noStrike" kern="0" cap="none" spc="0" normalizeH="0" baseline="0" noProof="0" dirty="0" smtClean="0">
                      <a:ln>
                        <a:noFill/>
                      </a:ln>
                      <a:solidFill>
                        <a:srgbClr val="FFFFFF">
                          <a:lumMod val="75000"/>
                        </a:srgbClr>
                      </a:solidFill>
                      <a:effectLst/>
                      <a:uLnTx/>
                      <a:uFillTx/>
                    </a:rPr>
                    <a:t> 1.1</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lumMod val="75000"/>
                        </a:srgbClr>
                      </a:solidFill>
                      <a:effectLst/>
                      <a:uLnTx/>
                      <a:uFillTx/>
                    </a:rPr>
                    <a:t>Release</a:t>
                  </a:r>
                  <a:r>
                    <a:rPr kumimoji="0" lang="en-US" sz="800" b="0" i="0" u="none" strike="noStrike" kern="0" cap="none" spc="0" normalizeH="0" baseline="0" noProof="0" dirty="0" smtClean="0">
                      <a:ln>
                        <a:noFill/>
                      </a:ln>
                      <a:solidFill>
                        <a:srgbClr val="FFFFFF">
                          <a:lumMod val="75000"/>
                        </a:srgbClr>
                      </a:solidFill>
                      <a:effectLst/>
                      <a:uLnTx/>
                      <a:uFillTx/>
                    </a:rPr>
                    <a:t> 1.2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lumMod val="75000"/>
                        </a:srgbClr>
                      </a:solidFill>
                      <a:effectLst/>
                      <a:uLnTx/>
                      <a:uFillTx/>
                    </a:rPr>
                    <a:t>Release</a:t>
                  </a:r>
                  <a:r>
                    <a:rPr kumimoji="0" lang="en-US" sz="800" b="0" i="0" u="none" strike="noStrike" kern="0" cap="none" spc="0" normalizeH="0" baseline="0" noProof="0" dirty="0" smtClean="0">
                      <a:ln>
                        <a:noFill/>
                      </a:ln>
                      <a:solidFill>
                        <a:srgbClr val="FFFFFF">
                          <a:lumMod val="75000"/>
                        </a:srgbClr>
                      </a:solidFill>
                      <a:effectLst/>
                      <a:uLnTx/>
                      <a:uFillTx/>
                    </a:rPr>
                    <a:t> 1.23</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6E6E6E"/>
                      </a:solidFill>
                      <a:effectLst/>
                      <a:uLnTx/>
                      <a:uFillTx/>
                    </a:rPr>
                    <a:t>Release</a:t>
                  </a:r>
                  <a:r>
                    <a:rPr kumimoji="0" lang="en-US" sz="800" b="0" i="0" u="none" strike="noStrike" kern="0" cap="none" spc="0" normalizeH="0" baseline="0" noProof="0" dirty="0" smtClean="0">
                      <a:ln>
                        <a:noFill/>
                      </a:ln>
                      <a:solidFill>
                        <a:srgbClr val="6E6E6E"/>
                      </a:solidFill>
                      <a:effectLst/>
                      <a:uLnTx/>
                      <a:uFillTx/>
                    </a:rPr>
                    <a:t> 1.5</a:t>
                  </a:r>
                </a:p>
              </p:txBody>
            </p:sp>
            <p:sp>
              <p:nvSpPr>
                <p:cNvPr id="550" name="TextBox 549"/>
                <p:cNvSpPr txBox="1"/>
                <p:nvPr/>
              </p:nvSpPr>
              <p:spPr>
                <a:xfrm>
                  <a:off x="7585457" y="3185292"/>
                  <a:ext cx="838200" cy="58477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lumMod val="75000"/>
                        </a:srgbClr>
                      </a:solidFill>
                      <a:effectLst/>
                      <a:uLnTx/>
                      <a:uFillTx/>
                    </a:rPr>
                    <a:t>Release</a:t>
                  </a:r>
                  <a:r>
                    <a:rPr kumimoji="0" lang="en-US" sz="800" b="0" i="0" u="none" strike="noStrike" kern="0" cap="none" spc="0" normalizeH="0" baseline="0" noProof="0" dirty="0" smtClean="0">
                      <a:ln>
                        <a:noFill/>
                      </a:ln>
                      <a:solidFill>
                        <a:srgbClr val="FFFFFF">
                          <a:lumMod val="75000"/>
                        </a:srgbClr>
                      </a:solidFill>
                      <a:effectLst/>
                      <a:uLnTx/>
                      <a:uFillTx/>
                    </a:rPr>
                    <a:t> 4.4</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lumMod val="75000"/>
                        </a:srgbClr>
                      </a:solidFill>
                      <a:effectLst/>
                      <a:uLnTx/>
                      <a:uFillTx/>
                    </a:rPr>
                    <a:t>Release</a:t>
                  </a:r>
                  <a:r>
                    <a:rPr kumimoji="0" lang="en-US" sz="800" b="0" i="0" u="none" strike="noStrike" kern="0" cap="none" spc="0" normalizeH="0" baseline="0" noProof="0" dirty="0" smtClean="0">
                      <a:ln>
                        <a:noFill/>
                      </a:ln>
                      <a:solidFill>
                        <a:srgbClr val="FFFFFF">
                          <a:lumMod val="75000"/>
                        </a:srgbClr>
                      </a:solidFill>
                      <a:effectLst/>
                      <a:uLnTx/>
                      <a:uFillTx/>
                    </a:rPr>
                    <a:t> 4.5</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lumMod val="75000"/>
                        </a:srgbClr>
                      </a:solidFill>
                      <a:effectLst/>
                      <a:uLnTx/>
                      <a:uFillTx/>
                    </a:rPr>
                    <a:t>Release</a:t>
                  </a:r>
                  <a:r>
                    <a:rPr kumimoji="0" lang="en-US" sz="800" b="0" i="0" u="none" strike="noStrike" kern="0" cap="none" spc="0" normalizeH="0" baseline="0" noProof="0" dirty="0" smtClean="0">
                      <a:ln>
                        <a:noFill/>
                      </a:ln>
                      <a:solidFill>
                        <a:srgbClr val="FFFFFF">
                          <a:lumMod val="75000"/>
                        </a:srgbClr>
                      </a:solidFill>
                      <a:effectLst/>
                      <a:uLnTx/>
                      <a:uFillTx/>
                    </a:rPr>
                    <a:t> 4.6</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6E6E6E"/>
                      </a:solidFill>
                      <a:effectLst/>
                      <a:uLnTx/>
                      <a:uFillTx/>
                    </a:rPr>
                    <a:t>Release</a:t>
                  </a:r>
                  <a:r>
                    <a:rPr kumimoji="0" lang="en-US" sz="800" b="0" i="0" u="none" strike="noStrike" kern="0" cap="none" spc="0" normalizeH="0" baseline="0" noProof="0" dirty="0" smtClean="0">
                      <a:ln>
                        <a:noFill/>
                      </a:ln>
                      <a:solidFill>
                        <a:srgbClr val="6E6E6E"/>
                      </a:solidFill>
                      <a:effectLst/>
                      <a:uLnTx/>
                      <a:uFillTx/>
                    </a:rPr>
                    <a:t> 5.0</a:t>
                  </a:r>
                </a:p>
              </p:txBody>
            </p:sp>
            <p:sp>
              <p:nvSpPr>
                <p:cNvPr id="551" name="TextBox 550"/>
                <p:cNvSpPr txBox="1"/>
                <p:nvPr/>
              </p:nvSpPr>
              <p:spPr>
                <a:xfrm>
                  <a:off x="2869518" y="2195117"/>
                  <a:ext cx="838200" cy="58477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lumMod val="75000"/>
                        </a:srgbClr>
                      </a:solidFill>
                      <a:effectLst/>
                      <a:uLnTx/>
                      <a:uFillTx/>
                    </a:rPr>
                    <a:t>Release</a:t>
                  </a:r>
                  <a:r>
                    <a:rPr kumimoji="0" lang="en-US" sz="800" b="0" i="0" u="none" strike="noStrike" kern="0" cap="none" spc="0" normalizeH="0" baseline="0" noProof="0" dirty="0" smtClean="0">
                      <a:ln>
                        <a:noFill/>
                      </a:ln>
                      <a:solidFill>
                        <a:srgbClr val="FFFFFF">
                          <a:lumMod val="75000"/>
                        </a:srgbClr>
                      </a:solidFill>
                      <a:effectLst/>
                      <a:uLnTx/>
                      <a:uFillTx/>
                    </a:rPr>
                    <a:t> 2.4</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lumMod val="75000"/>
                        </a:srgbClr>
                      </a:solidFill>
                      <a:effectLst/>
                      <a:uLnTx/>
                      <a:uFillTx/>
                    </a:rPr>
                    <a:t>Release</a:t>
                  </a:r>
                  <a:r>
                    <a:rPr kumimoji="0" lang="en-US" sz="800" b="0" i="0" u="none" strike="noStrike" kern="0" cap="none" spc="0" normalizeH="0" baseline="0" noProof="0" dirty="0" smtClean="0">
                      <a:ln>
                        <a:noFill/>
                      </a:ln>
                      <a:solidFill>
                        <a:srgbClr val="FFFFFF">
                          <a:lumMod val="75000"/>
                        </a:srgbClr>
                      </a:solidFill>
                      <a:effectLst/>
                      <a:uLnTx/>
                      <a:uFillTx/>
                    </a:rPr>
                    <a:t> 2.5</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lumMod val="75000"/>
                        </a:srgbClr>
                      </a:solidFill>
                      <a:effectLst/>
                      <a:uLnTx/>
                      <a:uFillTx/>
                    </a:rPr>
                    <a:t>Release</a:t>
                  </a:r>
                  <a:r>
                    <a:rPr kumimoji="0" lang="en-US" sz="800" b="0" i="0" u="none" strike="noStrike" kern="0" cap="none" spc="0" normalizeH="0" baseline="0" noProof="0" dirty="0" smtClean="0">
                      <a:ln>
                        <a:noFill/>
                      </a:ln>
                      <a:solidFill>
                        <a:srgbClr val="FFFFFF">
                          <a:lumMod val="75000"/>
                        </a:srgbClr>
                      </a:solidFill>
                      <a:effectLst/>
                      <a:uLnTx/>
                      <a:uFillTx/>
                    </a:rPr>
                    <a:t> 2.6</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6E6E6E"/>
                      </a:solidFill>
                      <a:effectLst/>
                      <a:uLnTx/>
                      <a:uFillTx/>
                    </a:rPr>
                    <a:t>Release</a:t>
                  </a:r>
                  <a:r>
                    <a:rPr kumimoji="0" lang="en-US" sz="800" b="0" i="0" u="none" strike="noStrike" kern="0" cap="none" spc="0" normalizeH="0" baseline="0" noProof="0" dirty="0" smtClean="0">
                      <a:ln>
                        <a:noFill/>
                      </a:ln>
                      <a:solidFill>
                        <a:srgbClr val="6E6E6E"/>
                      </a:solidFill>
                      <a:effectLst/>
                      <a:uLnTx/>
                      <a:uFillTx/>
                    </a:rPr>
                    <a:t> 3.0</a:t>
                  </a:r>
                </a:p>
              </p:txBody>
            </p:sp>
            <p:sp>
              <p:nvSpPr>
                <p:cNvPr id="552" name="TextBox 551"/>
                <p:cNvSpPr txBox="1"/>
                <p:nvPr/>
              </p:nvSpPr>
              <p:spPr>
                <a:xfrm>
                  <a:off x="3671760" y="3580304"/>
                  <a:ext cx="838200" cy="58477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lumMod val="75000"/>
                        </a:srgbClr>
                      </a:solidFill>
                      <a:effectLst/>
                      <a:uLnTx/>
                      <a:uFillTx/>
                    </a:rPr>
                    <a:t>Release</a:t>
                  </a:r>
                  <a:r>
                    <a:rPr kumimoji="0" lang="en-US" sz="800" b="0" i="0" u="none" strike="noStrike" kern="0" cap="none" spc="0" normalizeH="0" baseline="0" noProof="0" dirty="0" smtClean="0">
                      <a:ln>
                        <a:noFill/>
                      </a:ln>
                      <a:solidFill>
                        <a:srgbClr val="FFFFFF">
                          <a:lumMod val="75000"/>
                        </a:srgbClr>
                      </a:solidFill>
                      <a:effectLst/>
                      <a:uLnTx/>
                      <a:uFillTx/>
                    </a:rPr>
                    <a:t> 1.4</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lumMod val="75000"/>
                        </a:srgbClr>
                      </a:solidFill>
                      <a:effectLst/>
                      <a:uLnTx/>
                      <a:uFillTx/>
                    </a:rPr>
                    <a:t>Release</a:t>
                  </a:r>
                  <a:r>
                    <a:rPr kumimoji="0" lang="en-US" sz="800" b="0" i="0" u="none" strike="noStrike" kern="0" cap="none" spc="0" normalizeH="0" baseline="0" noProof="0" dirty="0" smtClean="0">
                      <a:ln>
                        <a:noFill/>
                      </a:ln>
                      <a:solidFill>
                        <a:srgbClr val="FFFFFF">
                          <a:lumMod val="75000"/>
                        </a:srgbClr>
                      </a:solidFill>
                      <a:effectLst/>
                      <a:uLnTx/>
                      <a:uFillTx/>
                    </a:rPr>
                    <a:t> 1.5</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lumMod val="75000"/>
                        </a:srgbClr>
                      </a:solidFill>
                      <a:effectLst/>
                      <a:uLnTx/>
                      <a:uFillTx/>
                    </a:rPr>
                    <a:t>Release</a:t>
                  </a:r>
                  <a:r>
                    <a:rPr kumimoji="0" lang="en-US" sz="800" b="0" i="0" u="none" strike="noStrike" kern="0" cap="none" spc="0" normalizeH="0" baseline="0" noProof="0" dirty="0" smtClean="0">
                      <a:ln>
                        <a:noFill/>
                      </a:ln>
                      <a:solidFill>
                        <a:srgbClr val="FFFFFF">
                          <a:lumMod val="75000"/>
                        </a:srgbClr>
                      </a:solidFill>
                      <a:effectLst/>
                      <a:uLnTx/>
                      <a:uFillTx/>
                    </a:rPr>
                    <a:t> 1.6</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6E6E6E"/>
                      </a:solidFill>
                      <a:effectLst/>
                      <a:uLnTx/>
                      <a:uFillTx/>
                    </a:rPr>
                    <a:t>Release</a:t>
                  </a:r>
                  <a:r>
                    <a:rPr kumimoji="0" lang="en-US" sz="800" b="0" i="0" u="none" strike="noStrike" kern="0" cap="none" spc="0" normalizeH="0" baseline="0" noProof="0" dirty="0" smtClean="0">
                      <a:ln>
                        <a:noFill/>
                      </a:ln>
                      <a:solidFill>
                        <a:srgbClr val="6E6E6E"/>
                      </a:solidFill>
                      <a:effectLst/>
                      <a:uLnTx/>
                      <a:uFillTx/>
                    </a:rPr>
                    <a:t> 2.0</a:t>
                  </a:r>
                </a:p>
              </p:txBody>
            </p:sp>
            <p:sp>
              <p:nvSpPr>
                <p:cNvPr id="553" name="TextBox 552"/>
                <p:cNvSpPr txBox="1"/>
                <p:nvPr/>
              </p:nvSpPr>
              <p:spPr>
                <a:xfrm>
                  <a:off x="6400800" y="4953000"/>
                  <a:ext cx="838200" cy="58477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lumMod val="75000"/>
                        </a:srgbClr>
                      </a:solidFill>
                      <a:effectLst/>
                      <a:uLnTx/>
                      <a:uFillTx/>
                    </a:rPr>
                    <a:t>Release</a:t>
                  </a:r>
                  <a:r>
                    <a:rPr kumimoji="0" lang="en-US" sz="800" b="0" i="0" u="none" strike="noStrike" kern="0" cap="none" spc="0" normalizeH="0" baseline="0" noProof="0" dirty="0" smtClean="0">
                      <a:ln>
                        <a:noFill/>
                      </a:ln>
                      <a:solidFill>
                        <a:srgbClr val="FFFFFF">
                          <a:lumMod val="75000"/>
                        </a:srgbClr>
                      </a:solidFill>
                      <a:effectLst/>
                      <a:uLnTx/>
                      <a:uFillTx/>
                    </a:rPr>
                    <a:t> 1.4</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lumMod val="75000"/>
                        </a:srgbClr>
                      </a:solidFill>
                      <a:effectLst/>
                      <a:uLnTx/>
                      <a:uFillTx/>
                    </a:rPr>
                    <a:t>Release</a:t>
                  </a:r>
                  <a:r>
                    <a:rPr kumimoji="0" lang="en-US" sz="800" b="0" i="0" u="none" strike="noStrike" kern="0" cap="none" spc="0" normalizeH="0" baseline="0" noProof="0" dirty="0" smtClean="0">
                      <a:ln>
                        <a:noFill/>
                      </a:ln>
                      <a:solidFill>
                        <a:srgbClr val="FFFFFF">
                          <a:lumMod val="75000"/>
                        </a:srgbClr>
                      </a:solidFill>
                      <a:effectLst/>
                      <a:uLnTx/>
                      <a:uFillTx/>
                    </a:rPr>
                    <a:t> 1.5</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lumMod val="75000"/>
                        </a:srgbClr>
                      </a:solidFill>
                      <a:effectLst/>
                      <a:uLnTx/>
                      <a:uFillTx/>
                    </a:rPr>
                    <a:t>Release</a:t>
                  </a:r>
                  <a:r>
                    <a:rPr kumimoji="0" lang="en-US" sz="800" b="0" i="0" u="none" strike="noStrike" kern="0" cap="none" spc="0" normalizeH="0" baseline="0" noProof="0" dirty="0" smtClean="0">
                      <a:ln>
                        <a:noFill/>
                      </a:ln>
                      <a:solidFill>
                        <a:srgbClr val="FFFFFF">
                          <a:lumMod val="75000"/>
                        </a:srgbClr>
                      </a:solidFill>
                      <a:effectLst/>
                      <a:uLnTx/>
                      <a:uFillTx/>
                    </a:rPr>
                    <a:t> 1.6</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6E6E6E"/>
                      </a:solidFill>
                      <a:effectLst/>
                      <a:uLnTx/>
                      <a:uFillTx/>
                    </a:rPr>
                    <a:t>Release</a:t>
                  </a:r>
                  <a:r>
                    <a:rPr kumimoji="0" lang="en-US" sz="800" b="0" i="0" u="none" strike="noStrike" kern="0" cap="none" spc="0" normalizeH="0" baseline="0" noProof="0" dirty="0" smtClean="0">
                      <a:ln>
                        <a:noFill/>
                      </a:ln>
                      <a:solidFill>
                        <a:srgbClr val="6E6E6E"/>
                      </a:solidFill>
                      <a:effectLst/>
                      <a:uLnTx/>
                      <a:uFillTx/>
                    </a:rPr>
                    <a:t> 2.0</a:t>
                  </a:r>
                </a:p>
              </p:txBody>
            </p:sp>
          </p:grpSp>
          <p:grpSp>
            <p:nvGrpSpPr>
              <p:cNvPr id="533" name="Group 532"/>
              <p:cNvGrpSpPr/>
              <p:nvPr/>
            </p:nvGrpSpPr>
            <p:grpSpPr>
              <a:xfrm>
                <a:off x="3573057" y="2572844"/>
                <a:ext cx="858694" cy="372451"/>
                <a:chOff x="3777608" y="3695660"/>
                <a:chExt cx="858694" cy="372451"/>
              </a:xfrm>
            </p:grpSpPr>
            <p:pic>
              <p:nvPicPr>
                <p:cNvPr id="538" name="Picture 537"/>
                <p:cNvPicPr>
                  <a:picLocks noChangeAspect="1"/>
                </p:cNvPicPr>
                <p:nvPr/>
              </p:nvPicPr>
              <p:blipFill>
                <a:blip r:embed="rId8"/>
                <a:stretch>
                  <a:fillRect/>
                </a:stretch>
              </p:blipFill>
              <p:spPr>
                <a:xfrm>
                  <a:off x="3777608" y="3695660"/>
                  <a:ext cx="635000" cy="190500"/>
                </a:xfrm>
                <a:prstGeom prst="rect">
                  <a:avLst/>
                </a:prstGeom>
              </p:spPr>
            </p:pic>
            <p:pic>
              <p:nvPicPr>
                <p:cNvPr id="539" name="Picture 538"/>
                <p:cNvPicPr>
                  <a:picLocks noChangeAspect="1"/>
                </p:cNvPicPr>
                <p:nvPr/>
              </p:nvPicPr>
              <p:blipFill>
                <a:blip r:embed="rId8"/>
                <a:stretch>
                  <a:fillRect/>
                </a:stretch>
              </p:blipFill>
              <p:spPr>
                <a:xfrm>
                  <a:off x="3886239" y="3786720"/>
                  <a:ext cx="635000" cy="190500"/>
                </a:xfrm>
                <a:prstGeom prst="rect">
                  <a:avLst/>
                </a:prstGeom>
              </p:spPr>
            </p:pic>
            <p:pic>
              <p:nvPicPr>
                <p:cNvPr id="540" name="Picture 539"/>
                <p:cNvPicPr>
                  <a:picLocks noChangeAspect="1"/>
                </p:cNvPicPr>
                <p:nvPr/>
              </p:nvPicPr>
              <p:blipFill>
                <a:blip r:embed="rId8"/>
                <a:stretch>
                  <a:fillRect/>
                </a:stretch>
              </p:blipFill>
              <p:spPr>
                <a:xfrm>
                  <a:off x="4001302" y="3877611"/>
                  <a:ext cx="635000" cy="190500"/>
                </a:xfrm>
                <a:prstGeom prst="rect">
                  <a:avLst/>
                </a:prstGeom>
              </p:spPr>
            </p:pic>
          </p:grpSp>
          <p:grpSp>
            <p:nvGrpSpPr>
              <p:cNvPr id="534" name="Group 533"/>
              <p:cNvGrpSpPr/>
              <p:nvPr/>
            </p:nvGrpSpPr>
            <p:grpSpPr>
              <a:xfrm>
                <a:off x="4754419" y="1896257"/>
                <a:ext cx="858694" cy="372451"/>
                <a:chOff x="3777608" y="3695660"/>
                <a:chExt cx="858694" cy="372451"/>
              </a:xfrm>
            </p:grpSpPr>
            <p:pic>
              <p:nvPicPr>
                <p:cNvPr id="535" name="Picture 534"/>
                <p:cNvPicPr>
                  <a:picLocks noChangeAspect="1"/>
                </p:cNvPicPr>
                <p:nvPr/>
              </p:nvPicPr>
              <p:blipFill>
                <a:blip r:embed="rId8"/>
                <a:stretch>
                  <a:fillRect/>
                </a:stretch>
              </p:blipFill>
              <p:spPr>
                <a:xfrm>
                  <a:off x="3777608" y="3695660"/>
                  <a:ext cx="635000" cy="190500"/>
                </a:xfrm>
                <a:prstGeom prst="rect">
                  <a:avLst/>
                </a:prstGeom>
              </p:spPr>
            </p:pic>
            <p:pic>
              <p:nvPicPr>
                <p:cNvPr id="536" name="Picture 535"/>
                <p:cNvPicPr>
                  <a:picLocks noChangeAspect="1"/>
                </p:cNvPicPr>
                <p:nvPr/>
              </p:nvPicPr>
              <p:blipFill>
                <a:blip r:embed="rId8"/>
                <a:stretch>
                  <a:fillRect/>
                </a:stretch>
              </p:blipFill>
              <p:spPr>
                <a:xfrm>
                  <a:off x="3886239" y="3786720"/>
                  <a:ext cx="635000" cy="190500"/>
                </a:xfrm>
                <a:prstGeom prst="rect">
                  <a:avLst/>
                </a:prstGeom>
              </p:spPr>
            </p:pic>
            <p:pic>
              <p:nvPicPr>
                <p:cNvPr id="537" name="Picture 536"/>
                <p:cNvPicPr>
                  <a:picLocks noChangeAspect="1"/>
                </p:cNvPicPr>
                <p:nvPr/>
              </p:nvPicPr>
              <p:blipFill>
                <a:blip r:embed="rId8"/>
                <a:stretch>
                  <a:fillRect/>
                </a:stretch>
              </p:blipFill>
              <p:spPr>
                <a:xfrm>
                  <a:off x="4001302" y="3877611"/>
                  <a:ext cx="635000" cy="190500"/>
                </a:xfrm>
                <a:prstGeom prst="rect">
                  <a:avLst/>
                </a:prstGeom>
              </p:spPr>
            </p:pic>
          </p:grpSp>
        </p:grpSp>
      </p:grpSp>
      <p:sp>
        <p:nvSpPr>
          <p:cNvPr id="9" name="Slide Number Placeholder 8"/>
          <p:cNvSpPr>
            <a:spLocks noGrp="1"/>
          </p:cNvSpPr>
          <p:nvPr>
            <p:ph type="sldNum" sz="quarter" idx="4"/>
          </p:nvPr>
        </p:nvSpPr>
        <p:spPr/>
        <p:txBody>
          <a:bodyPr/>
          <a:lstStyle/>
          <a:p>
            <a:fld id="{7D753408-D142-EE49-8269-A574ADA0CBDB}" type="slidenum">
              <a:rPr lang="en-US" smtClean="0"/>
              <a:pPr/>
              <a:t>3</a:t>
            </a:fld>
            <a:endParaRPr lang="en-US" dirty="0"/>
          </a:p>
        </p:txBody>
      </p:sp>
    </p:spTree>
    <p:extLst>
      <p:ext uri="{BB962C8B-B14F-4D97-AF65-F5344CB8AC3E}">
        <p14:creationId xmlns:p14="http://schemas.microsoft.com/office/powerpoint/2010/main" val="153177126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rgbClr val="38B4E7"/>
                </a:solidFill>
              </a:rPr>
              <a:t>J2EE/Java </a:t>
            </a:r>
            <a:r>
              <a:rPr lang="en-US" sz="2800" dirty="0" smtClean="0">
                <a:solidFill>
                  <a:srgbClr val="38B4E7"/>
                </a:solidFill>
              </a:rPr>
              <a:t>Application Architecture</a:t>
            </a:r>
            <a:endParaRPr lang="en-US" sz="2800" dirty="0"/>
          </a:p>
        </p:txBody>
      </p:sp>
      <p:sp>
        <p:nvSpPr>
          <p:cNvPr id="3" name="Content Placeholder 2"/>
          <p:cNvSpPr>
            <a:spLocks noGrp="1"/>
          </p:cNvSpPr>
          <p:nvPr>
            <p:ph idx="1"/>
          </p:nvPr>
        </p:nvSpPr>
        <p:spPr>
          <a:xfrm>
            <a:off x="457200" y="1121328"/>
            <a:ext cx="8387717" cy="2394745"/>
          </a:xfrm>
        </p:spPr>
        <p:txBody>
          <a:bodyPr>
            <a:normAutofit fontScale="25000" lnSpcReduction="20000"/>
          </a:bodyPr>
          <a:lstStyle/>
          <a:p>
            <a:r>
              <a:rPr lang="en-US" sz="6400" dirty="0" smtClean="0"/>
              <a:t>Front-End Clients</a:t>
            </a:r>
            <a:endParaRPr lang="en-US" sz="6400" dirty="0" smtClean="0"/>
          </a:p>
          <a:p>
            <a:pPr lvl="1"/>
            <a:r>
              <a:rPr lang="en-US" sz="4800" dirty="0" smtClean="0"/>
              <a:t>Desktop UI:  Swing, AWT</a:t>
            </a:r>
          </a:p>
          <a:p>
            <a:pPr lvl="1"/>
            <a:r>
              <a:rPr lang="en-US" sz="4800" dirty="0"/>
              <a:t>Console Web App: Applets, Web Services</a:t>
            </a:r>
            <a:endParaRPr lang="en-US" sz="4800" dirty="0" smtClean="0"/>
          </a:p>
          <a:p>
            <a:pPr lvl="1"/>
            <a:r>
              <a:rPr lang="en-US" sz="4800" dirty="0" smtClean="0"/>
              <a:t>Mobile App:  Java ME APIs, MDP, </a:t>
            </a:r>
            <a:r>
              <a:rPr lang="en-US" sz="4800" dirty="0" err="1" smtClean="0"/>
              <a:t>JavaZD</a:t>
            </a:r>
            <a:endParaRPr lang="en-US" sz="4800" dirty="0" smtClean="0"/>
          </a:p>
          <a:p>
            <a:pPr lvl="1"/>
            <a:r>
              <a:rPr lang="en-US" sz="4800" dirty="0" smtClean="0"/>
              <a:t>Implements Java Class Library</a:t>
            </a:r>
            <a:endParaRPr lang="en-US" sz="4800" dirty="0" smtClean="0"/>
          </a:p>
          <a:p>
            <a:r>
              <a:rPr lang="en-US" sz="6400" dirty="0" smtClean="0"/>
              <a:t>Web </a:t>
            </a:r>
            <a:r>
              <a:rPr lang="en-US" sz="6400" dirty="0" smtClean="0"/>
              <a:t>Apps/Services:</a:t>
            </a:r>
          </a:p>
          <a:p>
            <a:pPr lvl="1"/>
            <a:r>
              <a:rPr lang="en-US" sz="4800" dirty="0"/>
              <a:t>F</a:t>
            </a:r>
            <a:r>
              <a:rPr lang="en-US" sz="4800" dirty="0" smtClean="0"/>
              <a:t>rameworks</a:t>
            </a:r>
            <a:r>
              <a:rPr lang="en-US" sz="4800" dirty="0" smtClean="0"/>
              <a:t>:  </a:t>
            </a:r>
            <a:r>
              <a:rPr lang="en-US" sz="4800" dirty="0" smtClean="0"/>
              <a:t>JAX-WS, JAX-RS, JSF, JSP, Servlets, Web Services</a:t>
            </a:r>
            <a:endParaRPr lang="en-US" sz="4800" dirty="0" smtClean="0"/>
          </a:p>
          <a:p>
            <a:pPr lvl="1"/>
            <a:r>
              <a:rPr lang="en-US" sz="4800" dirty="0" smtClean="0"/>
              <a:t>Enterprise:  EJBs (Session and Message driven)</a:t>
            </a:r>
            <a:endParaRPr lang="en-US" sz="4800" dirty="0" smtClean="0"/>
          </a:p>
          <a:p>
            <a:r>
              <a:rPr lang="en-US" sz="6400" dirty="0" smtClean="0"/>
              <a:t>Integration Services:  RMI, JMS, JCA, JNDI, JAAS</a:t>
            </a:r>
          </a:p>
          <a:p>
            <a:r>
              <a:rPr lang="en-US" sz="6400" dirty="0" smtClean="0"/>
              <a:t>Data Access: JDBC, JDO/JPA, JTA</a:t>
            </a:r>
          </a:p>
          <a:p>
            <a:r>
              <a:rPr lang="en-US" sz="6400" dirty="0" smtClean="0"/>
              <a:t>Runs in JVM (Tomcat, </a:t>
            </a:r>
            <a:r>
              <a:rPr lang="en-US" sz="6400" dirty="0" err="1" smtClean="0"/>
              <a:t>JBoss</a:t>
            </a:r>
            <a:r>
              <a:rPr lang="en-US" sz="6400" dirty="0" smtClean="0"/>
              <a:t>, </a:t>
            </a:r>
            <a:r>
              <a:rPr lang="en-US" sz="6400" dirty="0" err="1" smtClean="0"/>
              <a:t>WebLogic</a:t>
            </a:r>
            <a:r>
              <a:rPr lang="en-US" sz="6400" dirty="0" smtClean="0"/>
              <a:t>, etc.)</a:t>
            </a:r>
            <a:endParaRPr lang="en-US" sz="6400" dirty="0"/>
          </a:p>
          <a:p>
            <a:pPr lvl="1"/>
            <a:endParaRPr lang="en-US" sz="2400" dirty="0"/>
          </a:p>
        </p:txBody>
      </p:sp>
      <p:sp>
        <p:nvSpPr>
          <p:cNvPr id="4" name="Slide Number Placeholder 3"/>
          <p:cNvSpPr>
            <a:spLocks noGrp="1"/>
          </p:cNvSpPr>
          <p:nvPr>
            <p:ph type="sldNum" sz="quarter" idx="4"/>
          </p:nvPr>
        </p:nvSpPr>
        <p:spPr/>
        <p:txBody>
          <a:bodyPr/>
          <a:lstStyle/>
          <a:p>
            <a:fld id="{7D753408-D142-EE49-8269-A574ADA0CBDB}" type="slidenum">
              <a:rPr lang="en-US" smtClean="0"/>
              <a:pPr/>
              <a:t>4</a:t>
            </a:fld>
            <a:endParaRPr lang="en-US" dirty="0"/>
          </a:p>
        </p:txBody>
      </p:sp>
      <p:pic>
        <p:nvPicPr>
          <p:cNvPr id="6" name="Picture 5"/>
          <p:cNvPicPr>
            <a:picLocks noChangeAspect="1"/>
          </p:cNvPicPr>
          <p:nvPr/>
        </p:nvPicPr>
        <p:blipFill>
          <a:blip r:embed="rId3"/>
          <a:stretch>
            <a:fillRect/>
          </a:stretch>
        </p:blipFill>
        <p:spPr>
          <a:xfrm>
            <a:off x="2056748" y="3478152"/>
            <a:ext cx="4344107" cy="3093274"/>
          </a:xfrm>
          <a:prstGeom prst="rect">
            <a:avLst/>
          </a:prstGeom>
        </p:spPr>
      </p:pic>
    </p:spTree>
    <p:extLst>
      <p:ext uri="{BB962C8B-B14F-4D97-AF65-F5344CB8AC3E}">
        <p14:creationId xmlns:p14="http://schemas.microsoft.com/office/powerpoint/2010/main" val="368389357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rgbClr val="38B4E7"/>
                </a:solidFill>
              </a:rPr>
              <a:t>.NET Application Architecture</a:t>
            </a:r>
            <a:endParaRPr lang="en-US" sz="2800" dirty="0"/>
          </a:p>
        </p:txBody>
      </p:sp>
      <p:sp>
        <p:nvSpPr>
          <p:cNvPr id="4" name="Slide Number Placeholder 3"/>
          <p:cNvSpPr>
            <a:spLocks noGrp="1"/>
          </p:cNvSpPr>
          <p:nvPr>
            <p:ph type="sldNum" sz="quarter" idx="4"/>
          </p:nvPr>
        </p:nvSpPr>
        <p:spPr/>
        <p:txBody>
          <a:bodyPr/>
          <a:lstStyle/>
          <a:p>
            <a:fld id="{7D753408-D142-EE49-8269-A574ADA0CBDB}" type="slidenum">
              <a:rPr lang="en-US" smtClean="0"/>
              <a:pPr/>
              <a:t>5</a:t>
            </a:fld>
            <a:endParaRPr lang="en-US" dirty="0"/>
          </a:p>
        </p:txBody>
      </p:sp>
      <p:sp>
        <p:nvSpPr>
          <p:cNvPr id="5" name="Content Placeholder 2"/>
          <p:cNvSpPr txBox="1">
            <a:spLocks/>
          </p:cNvSpPr>
          <p:nvPr/>
        </p:nvSpPr>
        <p:spPr>
          <a:xfrm>
            <a:off x="457199" y="1121328"/>
            <a:ext cx="8387717" cy="2508472"/>
          </a:xfrm>
          <a:prstGeom prst="rect">
            <a:avLst/>
          </a:prstGeom>
        </p:spPr>
        <p:txBody>
          <a:bodyPr vert="horz" lIns="91440" tIns="45720" rIns="91440" bIns="45720" rtlCol="0" anchor="t">
            <a:normAutofit fontScale="55000" lnSpcReduction="20000"/>
          </a:bodyPr>
          <a:lstStyle>
            <a:lvl1pPr marL="342900" indent="-342900" algn="l" defTabSz="457200" rtl="0" eaLnBrk="1" latinLnBrk="0" hangingPunct="1">
              <a:spcBef>
                <a:spcPct val="20000"/>
              </a:spcBef>
              <a:buFont typeface="Arial"/>
              <a:buChar char="•"/>
              <a:defRPr sz="3200" kern="1200">
                <a:solidFill>
                  <a:srgbClr val="0000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000000"/>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000000"/>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000000"/>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00000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300" dirty="0" smtClean="0"/>
              <a:t>Front-End Clients</a:t>
            </a:r>
          </a:p>
          <a:p>
            <a:pPr lvl="1"/>
            <a:r>
              <a:rPr lang="en-US" sz="2500" dirty="0" smtClean="0"/>
              <a:t>Desktop UI in WPF, Windows Forms</a:t>
            </a:r>
          </a:p>
          <a:p>
            <a:pPr lvl="1"/>
            <a:r>
              <a:rPr lang="en-US" sz="2500" dirty="0" smtClean="0"/>
              <a:t>Console App using W</a:t>
            </a:r>
            <a:r>
              <a:rPr lang="en-US" sz="2500" dirty="0" smtClean="0"/>
              <a:t>eb browser</a:t>
            </a:r>
          </a:p>
          <a:p>
            <a:pPr lvl="1"/>
            <a:r>
              <a:rPr lang="en-US" sz="2500" dirty="0" smtClean="0"/>
              <a:t>Mobile App Clients on Silverlight, XNA Framework</a:t>
            </a:r>
            <a:endParaRPr lang="en-US" sz="2500" dirty="0"/>
          </a:p>
          <a:p>
            <a:pPr lvl="1"/>
            <a:r>
              <a:rPr lang="en-US" sz="2500" dirty="0" smtClean="0"/>
              <a:t>Implements .NET Framework Class Library, runs in Common Language Runtime (CLR)</a:t>
            </a:r>
            <a:endParaRPr lang="en-US" sz="2500" dirty="0"/>
          </a:p>
          <a:p>
            <a:r>
              <a:rPr lang="en-US" dirty="0" smtClean="0"/>
              <a:t>Internet Information Services (IIS)/Windows Application Server (WAS):  </a:t>
            </a:r>
          </a:p>
          <a:p>
            <a:pPr lvl="1"/>
            <a:r>
              <a:rPr lang="en-US" sz="2500" dirty="0" smtClean="0"/>
              <a:t>Enterprise </a:t>
            </a:r>
            <a:r>
              <a:rPr lang="en-US" sz="2500" dirty="0"/>
              <a:t>C</a:t>
            </a:r>
            <a:r>
              <a:rPr lang="en-US" sz="2500" dirty="0" smtClean="0"/>
              <a:t>omponent Frameworks: WCF, WF, MS Message Queue, Windows Services</a:t>
            </a:r>
          </a:p>
          <a:p>
            <a:pPr lvl="1"/>
            <a:r>
              <a:rPr lang="en-US" sz="2500" dirty="0" smtClean="0"/>
              <a:t>Web Apps/Services:  WCF Web Services, ASP.NET, MVC, Silverlight</a:t>
            </a:r>
            <a:endParaRPr lang="en-US" sz="2500" dirty="0" smtClean="0"/>
          </a:p>
          <a:p>
            <a:pPr lvl="1"/>
            <a:r>
              <a:rPr lang="en-US" sz="2500" dirty="0" smtClean="0"/>
              <a:t>Data Access:  ADO.NET, Entity Framework </a:t>
            </a:r>
            <a:endParaRPr lang="en-US" sz="2500" dirty="0" smtClean="0"/>
          </a:p>
          <a:p>
            <a:pPr lvl="1"/>
            <a:r>
              <a:rPr lang="en-US" sz="2500" dirty="0" smtClean="0"/>
              <a:t>R</a:t>
            </a:r>
            <a:r>
              <a:rPr lang="en-US" sz="2500" dirty="0" smtClean="0"/>
              <a:t>uns in Commo</a:t>
            </a:r>
            <a:r>
              <a:rPr lang="en-US" sz="2500" dirty="0" smtClean="0"/>
              <a:t>n Language Runtime (CLR)</a:t>
            </a:r>
            <a:endParaRPr lang="en-US" sz="2500" dirty="0" smtClean="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rcRect t="2" b="2"/>
          <a:stretch>
            <a:fillRect/>
          </a:stretch>
        </p:blipFill>
        <p:spPr>
          <a:xfrm>
            <a:off x="2056748" y="3452477"/>
            <a:ext cx="4145615" cy="3079943"/>
          </a:xfrm>
        </p:spPr>
      </p:pic>
    </p:spTree>
    <p:extLst>
      <p:ext uri="{BB962C8B-B14F-4D97-AF65-F5344CB8AC3E}">
        <p14:creationId xmlns:p14="http://schemas.microsoft.com/office/powerpoint/2010/main" val="394000754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solidFill>
                  <a:srgbClr val="38B4E7"/>
                </a:solidFill>
              </a:rPr>
              <a:t>PHP Application Architecture</a:t>
            </a:r>
            <a:endParaRPr lang="en-US" sz="2800" dirty="0"/>
          </a:p>
        </p:txBody>
      </p:sp>
      <p:sp>
        <p:nvSpPr>
          <p:cNvPr id="3" name="Content Placeholder 2"/>
          <p:cNvSpPr>
            <a:spLocks noGrp="1"/>
          </p:cNvSpPr>
          <p:nvPr>
            <p:ph idx="1"/>
          </p:nvPr>
        </p:nvSpPr>
        <p:spPr>
          <a:xfrm>
            <a:off x="457199" y="1330731"/>
            <a:ext cx="8387717" cy="2188313"/>
          </a:xfrm>
        </p:spPr>
        <p:txBody>
          <a:bodyPr>
            <a:normAutofit fontScale="55000" lnSpcReduction="20000"/>
          </a:bodyPr>
          <a:lstStyle/>
          <a:p>
            <a:r>
              <a:rPr lang="en-US" dirty="0" smtClean="0"/>
              <a:t>PHP can be both Procedural or Object-Oriented</a:t>
            </a:r>
          </a:p>
          <a:p>
            <a:r>
              <a:rPr lang="en-US" dirty="0" smtClean="0"/>
              <a:t>Interpreted to </a:t>
            </a:r>
            <a:r>
              <a:rPr lang="en-US" dirty="0" err="1" smtClean="0"/>
              <a:t>ByteCode</a:t>
            </a:r>
            <a:r>
              <a:rPr lang="en-US" dirty="0" smtClean="0"/>
              <a:t> and then run by the </a:t>
            </a:r>
            <a:r>
              <a:rPr lang="en-US" dirty="0" err="1" smtClean="0"/>
              <a:t>Zend</a:t>
            </a:r>
            <a:r>
              <a:rPr lang="en-US" dirty="0" smtClean="0"/>
              <a:t> engine</a:t>
            </a:r>
          </a:p>
          <a:p>
            <a:r>
              <a:rPr lang="en-US" dirty="0" smtClean="0"/>
              <a:t>Lamp Stack Configuration</a:t>
            </a:r>
            <a:endParaRPr lang="en-US" dirty="0" smtClean="0"/>
          </a:p>
          <a:p>
            <a:pPr lvl="1"/>
            <a:r>
              <a:rPr lang="en-US" sz="2400" dirty="0" smtClean="0"/>
              <a:t>Linux OS</a:t>
            </a:r>
            <a:endParaRPr lang="en-US" sz="2400" dirty="0" smtClean="0"/>
          </a:p>
          <a:p>
            <a:pPr lvl="1"/>
            <a:r>
              <a:rPr lang="en-US" sz="2400" dirty="0" smtClean="0"/>
              <a:t>Apache Web Server</a:t>
            </a:r>
            <a:endParaRPr lang="en-US" sz="2400" dirty="0" smtClean="0"/>
          </a:p>
          <a:p>
            <a:pPr lvl="1"/>
            <a:r>
              <a:rPr lang="en-US" sz="2400" dirty="0" smtClean="0"/>
              <a:t>MySQL Database </a:t>
            </a:r>
          </a:p>
          <a:p>
            <a:pPr lvl="1"/>
            <a:r>
              <a:rPr lang="en-US" sz="2400" dirty="0" smtClean="0"/>
              <a:t>PHP language</a:t>
            </a:r>
          </a:p>
          <a:p>
            <a:r>
              <a:rPr lang="en-US" dirty="0" smtClean="0"/>
              <a:t>Frameworks</a:t>
            </a:r>
          </a:p>
          <a:p>
            <a:pPr lvl="1"/>
            <a:r>
              <a:rPr lang="en-US" dirty="0" smtClean="0"/>
              <a:t>Drupal, </a:t>
            </a:r>
            <a:r>
              <a:rPr lang="en-US" dirty="0" err="1" smtClean="0"/>
              <a:t>WordPress</a:t>
            </a:r>
            <a:r>
              <a:rPr lang="en-US" dirty="0" smtClean="0"/>
              <a:t>, </a:t>
            </a:r>
            <a:r>
              <a:rPr lang="en-US" dirty="0" err="1" smtClean="0"/>
              <a:t>Zend</a:t>
            </a:r>
            <a:r>
              <a:rPr lang="en-US" dirty="0" smtClean="0"/>
              <a:t>, </a:t>
            </a:r>
            <a:r>
              <a:rPr lang="en-US" dirty="0" err="1" smtClean="0"/>
              <a:t>Symfony</a:t>
            </a:r>
            <a:r>
              <a:rPr lang="en-US" dirty="0" smtClean="0"/>
              <a:t> (MVC), and HTTP Web Apps</a:t>
            </a:r>
            <a:endParaRPr lang="en-US" dirty="0"/>
          </a:p>
          <a:p>
            <a:pPr lvl="1"/>
            <a:endParaRPr lang="en-US" sz="2400" dirty="0"/>
          </a:p>
        </p:txBody>
      </p:sp>
      <p:sp>
        <p:nvSpPr>
          <p:cNvPr id="4" name="Slide Number Placeholder 3"/>
          <p:cNvSpPr>
            <a:spLocks noGrp="1"/>
          </p:cNvSpPr>
          <p:nvPr>
            <p:ph type="sldNum" sz="quarter" idx="4"/>
          </p:nvPr>
        </p:nvSpPr>
        <p:spPr/>
        <p:txBody>
          <a:bodyPr/>
          <a:lstStyle/>
          <a:p>
            <a:fld id="{7D753408-D142-EE49-8269-A574ADA0CBDB}" type="slidenum">
              <a:rPr lang="en-US" smtClean="0"/>
              <a:pPr/>
              <a:t>6</a:t>
            </a:fld>
            <a:endParaRPr lang="en-US" dirty="0"/>
          </a:p>
        </p:txBody>
      </p:sp>
      <p:grpSp>
        <p:nvGrpSpPr>
          <p:cNvPr id="5" name="Group 4"/>
          <p:cNvGrpSpPr/>
          <p:nvPr/>
        </p:nvGrpSpPr>
        <p:grpSpPr>
          <a:xfrm>
            <a:off x="1535453" y="3390952"/>
            <a:ext cx="5269825" cy="3129216"/>
            <a:chOff x="1041399" y="1476114"/>
            <a:chExt cx="6896570" cy="4887993"/>
          </a:xfrm>
        </p:grpSpPr>
        <p:sp>
          <p:nvSpPr>
            <p:cNvPr id="6" name="TextBox 5"/>
            <p:cNvSpPr txBox="1"/>
            <p:nvPr/>
          </p:nvSpPr>
          <p:spPr>
            <a:xfrm>
              <a:off x="1581443" y="1476114"/>
              <a:ext cx="1129748" cy="369332"/>
            </a:xfrm>
            <a:prstGeom prst="rect">
              <a:avLst/>
            </a:prstGeom>
            <a:noFill/>
          </p:spPr>
          <p:txBody>
            <a:bodyPr wrap="none" rtlCol="0">
              <a:spAutoFit/>
            </a:bodyPr>
            <a:lstStyle/>
            <a:p>
              <a:r>
                <a:rPr lang="en-US" dirty="0" smtClean="0">
                  <a:solidFill>
                    <a:srgbClr val="35A5E4"/>
                  </a:solidFill>
                </a:rPr>
                <a:t>Websites</a:t>
              </a:r>
              <a:endParaRPr lang="en-US" dirty="0">
                <a:solidFill>
                  <a:srgbClr val="35A5E4"/>
                </a:solidFill>
              </a:endParaRPr>
            </a:p>
          </p:txBody>
        </p:sp>
        <p:sp>
          <p:nvSpPr>
            <p:cNvPr id="7" name="TextBox 6"/>
            <p:cNvSpPr txBox="1"/>
            <p:nvPr/>
          </p:nvSpPr>
          <p:spPr>
            <a:xfrm>
              <a:off x="3207898" y="1480444"/>
              <a:ext cx="1950625" cy="369333"/>
            </a:xfrm>
            <a:prstGeom prst="rect">
              <a:avLst/>
            </a:prstGeom>
            <a:noFill/>
          </p:spPr>
          <p:txBody>
            <a:bodyPr wrap="none" rtlCol="0">
              <a:spAutoFit/>
            </a:bodyPr>
            <a:lstStyle/>
            <a:p>
              <a:r>
                <a:rPr lang="en-US" dirty="0" smtClean="0">
                  <a:solidFill>
                    <a:srgbClr val="35A5E4"/>
                  </a:solidFill>
                </a:rPr>
                <a:t>Web apps (MVC)</a:t>
              </a:r>
              <a:endParaRPr lang="en-US" dirty="0">
                <a:solidFill>
                  <a:srgbClr val="35A5E4"/>
                </a:solidFill>
              </a:endParaRPr>
            </a:p>
          </p:txBody>
        </p:sp>
        <p:sp>
          <p:nvSpPr>
            <p:cNvPr id="8" name="TextBox 7"/>
            <p:cNvSpPr txBox="1"/>
            <p:nvPr/>
          </p:nvSpPr>
          <p:spPr>
            <a:xfrm>
              <a:off x="5568360" y="1479339"/>
              <a:ext cx="2040342" cy="369332"/>
            </a:xfrm>
            <a:prstGeom prst="rect">
              <a:avLst/>
            </a:prstGeom>
            <a:noFill/>
          </p:spPr>
          <p:txBody>
            <a:bodyPr wrap="none" rtlCol="0">
              <a:spAutoFit/>
            </a:bodyPr>
            <a:lstStyle/>
            <a:p>
              <a:r>
                <a:rPr lang="en-US" dirty="0" smtClean="0">
                  <a:solidFill>
                    <a:srgbClr val="35A5E4"/>
                  </a:solidFill>
                </a:rPr>
                <a:t>Web apps (HTTP)</a:t>
              </a:r>
              <a:endParaRPr lang="en-US" dirty="0">
                <a:solidFill>
                  <a:srgbClr val="35A5E4"/>
                </a:solidFill>
              </a:endParaRPr>
            </a:p>
          </p:txBody>
        </p:sp>
        <p:grpSp>
          <p:nvGrpSpPr>
            <p:cNvPr id="9" name="Group 8"/>
            <p:cNvGrpSpPr/>
            <p:nvPr/>
          </p:nvGrpSpPr>
          <p:grpSpPr>
            <a:xfrm>
              <a:off x="1041399" y="2031996"/>
              <a:ext cx="6896570" cy="4332111"/>
              <a:chOff x="1041399" y="2031996"/>
              <a:chExt cx="6896570" cy="4332111"/>
            </a:xfrm>
          </p:grpSpPr>
          <p:sp>
            <p:nvSpPr>
              <p:cNvPr id="10" name="Rounded Rectangle 9"/>
              <p:cNvSpPr/>
              <p:nvPr/>
            </p:nvSpPr>
            <p:spPr>
              <a:xfrm>
                <a:off x="1044221" y="5404551"/>
                <a:ext cx="6893748" cy="959556"/>
              </a:xfrm>
              <a:prstGeom prst="roundRect">
                <a:avLst/>
              </a:prstGeom>
              <a:solidFill>
                <a:srgbClr val="3581E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ounded Rectangle 10"/>
              <p:cNvSpPr/>
              <p:nvPr/>
            </p:nvSpPr>
            <p:spPr>
              <a:xfrm>
                <a:off x="1044222" y="4292596"/>
                <a:ext cx="3429000" cy="959556"/>
              </a:xfrm>
              <a:prstGeom prst="roundRect">
                <a:avLst/>
              </a:prstGeom>
              <a:solidFill>
                <a:srgbClr val="3581E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ounded Rectangle 11"/>
              <p:cNvSpPr/>
              <p:nvPr/>
            </p:nvSpPr>
            <p:spPr>
              <a:xfrm>
                <a:off x="4473222" y="4292596"/>
                <a:ext cx="3464747" cy="959556"/>
              </a:xfrm>
              <a:prstGeom prst="roundRect">
                <a:avLst/>
              </a:prstGeom>
              <a:solidFill>
                <a:srgbClr val="3581E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ounded Rectangle 12"/>
              <p:cNvSpPr/>
              <p:nvPr/>
            </p:nvSpPr>
            <p:spPr>
              <a:xfrm>
                <a:off x="1055511" y="3186303"/>
                <a:ext cx="6882458" cy="959556"/>
              </a:xfrm>
              <a:prstGeom prst="roundRect">
                <a:avLst/>
              </a:prstGeom>
              <a:solidFill>
                <a:srgbClr val="3581E4"/>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ounded Rectangle 13"/>
              <p:cNvSpPr/>
              <p:nvPr/>
            </p:nvSpPr>
            <p:spPr>
              <a:xfrm>
                <a:off x="1041399" y="2031996"/>
                <a:ext cx="2286000" cy="959556"/>
              </a:xfrm>
              <a:prstGeom prst="round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ounded Rectangle 14"/>
              <p:cNvSpPr/>
              <p:nvPr/>
            </p:nvSpPr>
            <p:spPr>
              <a:xfrm>
                <a:off x="3324576" y="2031996"/>
                <a:ext cx="2286000" cy="959556"/>
              </a:xfrm>
              <a:prstGeom prst="roundRect">
                <a:avLst/>
              </a:prstGeom>
              <a:solidFill>
                <a:srgbClr val="DDDDD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6" name="Picture 15"/>
              <p:cNvPicPr>
                <a:picLocks noChangeAspect="1"/>
              </p:cNvPicPr>
              <p:nvPr/>
            </p:nvPicPr>
            <p:blipFill>
              <a:blip r:embed="rId3"/>
              <a:stretch>
                <a:fillRect/>
              </a:stretch>
            </p:blipFill>
            <p:spPr>
              <a:xfrm>
                <a:off x="2854192" y="5472312"/>
                <a:ext cx="1401233" cy="835351"/>
              </a:xfrm>
              <a:prstGeom prst="rect">
                <a:avLst/>
              </a:prstGeom>
              <a:ln>
                <a:noFill/>
              </a:ln>
              <a:effectLst>
                <a:outerShdw blurRad="292100" dist="139700" dir="2700000" algn="tl" rotWithShape="0">
                  <a:srgbClr val="333333">
                    <a:alpha val="65000"/>
                  </a:srgbClr>
                </a:outerShdw>
              </a:effectLst>
            </p:spPr>
          </p:pic>
          <p:pic>
            <p:nvPicPr>
              <p:cNvPr id="17" name="Picture 16"/>
              <p:cNvPicPr>
                <a:picLocks noChangeAspect="1"/>
              </p:cNvPicPr>
              <p:nvPr/>
            </p:nvPicPr>
            <p:blipFill>
              <a:blip r:embed="rId4"/>
              <a:stretch>
                <a:fillRect/>
              </a:stretch>
            </p:blipFill>
            <p:spPr>
              <a:xfrm>
                <a:off x="1445413" y="4349040"/>
                <a:ext cx="983111" cy="831658"/>
              </a:xfrm>
              <a:prstGeom prst="rect">
                <a:avLst/>
              </a:prstGeom>
              <a:ln>
                <a:noFill/>
              </a:ln>
              <a:effectLst>
                <a:outerShdw blurRad="292100" dist="139700" dir="2700000" algn="tl" rotWithShape="0">
                  <a:srgbClr val="333333">
                    <a:alpha val="65000"/>
                  </a:srgbClr>
                </a:outerShdw>
              </a:effectLst>
            </p:spPr>
          </p:pic>
          <p:pic>
            <p:nvPicPr>
              <p:cNvPr id="18" name="Picture 17"/>
              <p:cNvPicPr>
                <a:picLocks noChangeAspect="1"/>
              </p:cNvPicPr>
              <p:nvPr/>
            </p:nvPicPr>
            <p:blipFill>
              <a:blip r:embed="rId5"/>
              <a:stretch>
                <a:fillRect/>
              </a:stretch>
            </p:blipFill>
            <p:spPr>
              <a:xfrm>
                <a:off x="5983113" y="4349040"/>
                <a:ext cx="1082271" cy="789325"/>
              </a:xfrm>
              <a:prstGeom prst="rect">
                <a:avLst/>
              </a:prstGeom>
              <a:ln>
                <a:noFill/>
              </a:ln>
              <a:effectLst>
                <a:outerShdw blurRad="292100" dist="139700" dir="2700000" algn="tl" rotWithShape="0">
                  <a:srgbClr val="333333">
                    <a:alpha val="65000"/>
                  </a:srgbClr>
                </a:outerShdw>
              </a:effectLst>
            </p:spPr>
          </p:pic>
          <p:pic>
            <p:nvPicPr>
              <p:cNvPr id="19" name="Picture 18"/>
              <p:cNvPicPr>
                <a:picLocks noChangeAspect="1"/>
              </p:cNvPicPr>
              <p:nvPr/>
            </p:nvPicPr>
            <p:blipFill>
              <a:blip r:embed="rId6"/>
              <a:stretch>
                <a:fillRect/>
              </a:stretch>
            </p:blipFill>
            <p:spPr>
              <a:xfrm>
                <a:off x="3718717" y="3242725"/>
                <a:ext cx="1121394" cy="846690"/>
              </a:xfrm>
              <a:prstGeom prst="rect">
                <a:avLst/>
              </a:prstGeom>
              <a:ln>
                <a:noFill/>
              </a:ln>
              <a:effectLst>
                <a:outerShdw blurRad="292100" dist="139700" dir="2700000" algn="tl" rotWithShape="0">
                  <a:srgbClr val="333333">
                    <a:alpha val="65000"/>
                  </a:srgbClr>
                </a:outerShdw>
              </a:effectLst>
            </p:spPr>
          </p:pic>
          <p:pic>
            <p:nvPicPr>
              <p:cNvPr id="20" name="Picture 19"/>
              <p:cNvPicPr>
                <a:picLocks noChangeAspect="1"/>
              </p:cNvPicPr>
              <p:nvPr/>
            </p:nvPicPr>
            <p:blipFill>
              <a:blip r:embed="rId7"/>
              <a:stretch>
                <a:fillRect/>
              </a:stretch>
            </p:blipFill>
            <p:spPr>
              <a:xfrm>
                <a:off x="1196883" y="2031996"/>
                <a:ext cx="884506" cy="931333"/>
              </a:xfrm>
              <a:prstGeom prst="rect">
                <a:avLst/>
              </a:prstGeom>
            </p:spPr>
          </p:pic>
          <p:pic>
            <p:nvPicPr>
              <p:cNvPr id="21" name="Picture 20"/>
              <p:cNvPicPr>
                <a:picLocks noChangeAspect="1"/>
              </p:cNvPicPr>
              <p:nvPr/>
            </p:nvPicPr>
            <p:blipFill>
              <a:blip r:embed="rId8"/>
              <a:stretch>
                <a:fillRect/>
              </a:stretch>
            </p:blipFill>
            <p:spPr>
              <a:xfrm>
                <a:off x="2081389" y="2173106"/>
                <a:ext cx="1137992" cy="705555"/>
              </a:xfrm>
              <a:prstGeom prst="rect">
                <a:avLst/>
              </a:prstGeom>
            </p:spPr>
          </p:pic>
          <p:pic>
            <p:nvPicPr>
              <p:cNvPr id="22" name="Picture 21"/>
              <p:cNvPicPr>
                <a:picLocks noChangeAspect="1"/>
              </p:cNvPicPr>
              <p:nvPr/>
            </p:nvPicPr>
            <p:blipFill>
              <a:blip r:embed="rId9"/>
              <a:stretch>
                <a:fillRect/>
              </a:stretch>
            </p:blipFill>
            <p:spPr>
              <a:xfrm>
                <a:off x="3330222" y="2386374"/>
                <a:ext cx="1509889" cy="399624"/>
              </a:xfrm>
              <a:prstGeom prst="rect">
                <a:avLst/>
              </a:prstGeom>
            </p:spPr>
          </p:pic>
          <p:pic>
            <p:nvPicPr>
              <p:cNvPr id="23" name="Picture 22"/>
              <p:cNvPicPr>
                <a:picLocks noChangeAspect="1"/>
              </p:cNvPicPr>
              <p:nvPr/>
            </p:nvPicPr>
            <p:blipFill>
              <a:blip r:embed="rId10"/>
              <a:stretch>
                <a:fillRect/>
              </a:stretch>
            </p:blipFill>
            <p:spPr>
              <a:xfrm>
                <a:off x="4952948" y="2196813"/>
                <a:ext cx="508936" cy="612892"/>
              </a:xfrm>
              <a:prstGeom prst="rect">
                <a:avLst/>
              </a:prstGeom>
            </p:spPr>
          </p:pic>
          <p:sp>
            <p:nvSpPr>
              <p:cNvPr id="24" name="Rounded Rectangle 23"/>
              <p:cNvSpPr/>
              <p:nvPr/>
            </p:nvSpPr>
            <p:spPr>
              <a:xfrm>
                <a:off x="5651969" y="2031996"/>
                <a:ext cx="2286000" cy="959556"/>
              </a:xfrm>
              <a:prstGeom prst="roundRect">
                <a:avLst/>
              </a:prstGeom>
              <a:solidFill>
                <a:srgbClr val="DDDDD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5" name="Picture 24"/>
              <p:cNvPicPr>
                <a:picLocks noChangeAspect="1"/>
              </p:cNvPicPr>
              <p:nvPr/>
            </p:nvPicPr>
            <p:blipFill>
              <a:blip r:embed="rId11"/>
              <a:stretch>
                <a:fillRect/>
              </a:stretch>
            </p:blipFill>
            <p:spPr>
              <a:xfrm>
                <a:off x="6166556" y="2173106"/>
                <a:ext cx="1312332" cy="697176"/>
              </a:xfrm>
              <a:prstGeom prst="rect">
                <a:avLst/>
              </a:prstGeom>
            </p:spPr>
          </p:pic>
          <p:pic>
            <p:nvPicPr>
              <p:cNvPr id="26" name="Picture 25"/>
              <p:cNvPicPr>
                <a:picLocks noChangeAspect="1"/>
              </p:cNvPicPr>
              <p:nvPr/>
            </p:nvPicPr>
            <p:blipFill>
              <a:blip r:embed="rId12"/>
              <a:stretch>
                <a:fillRect/>
              </a:stretch>
            </p:blipFill>
            <p:spPr>
              <a:xfrm>
                <a:off x="4614332" y="4419216"/>
                <a:ext cx="1255917" cy="7064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7" name="TextBox 26"/>
              <p:cNvSpPr txBox="1"/>
              <p:nvPr/>
            </p:nvSpPr>
            <p:spPr>
              <a:xfrm>
                <a:off x="4954866" y="3527774"/>
                <a:ext cx="1097576" cy="338554"/>
              </a:xfrm>
              <a:prstGeom prst="rect">
                <a:avLst/>
              </a:prstGeom>
              <a:noFill/>
            </p:spPr>
            <p:txBody>
              <a:bodyPr wrap="none" rtlCol="0">
                <a:spAutoFit/>
              </a:bodyPr>
              <a:lstStyle/>
              <a:p>
                <a:r>
                  <a:rPr lang="en-US" sz="1600" dirty="0" smtClean="0">
                    <a:solidFill>
                      <a:schemeClr val="bg1"/>
                    </a:solidFill>
                  </a:rPr>
                  <a:t>Language</a:t>
                </a:r>
                <a:endParaRPr lang="en-US" sz="1600" dirty="0">
                  <a:solidFill>
                    <a:schemeClr val="bg1"/>
                  </a:solidFill>
                </a:endParaRPr>
              </a:p>
            </p:txBody>
          </p:sp>
          <p:sp>
            <p:nvSpPr>
              <p:cNvPr id="28" name="TextBox 27"/>
              <p:cNvSpPr txBox="1"/>
              <p:nvPr/>
            </p:nvSpPr>
            <p:spPr>
              <a:xfrm>
                <a:off x="2428524" y="4419216"/>
                <a:ext cx="2044697" cy="462819"/>
              </a:xfrm>
              <a:prstGeom prst="rect">
                <a:avLst/>
              </a:prstGeom>
              <a:noFill/>
            </p:spPr>
            <p:txBody>
              <a:bodyPr wrap="square" rtlCol="0">
                <a:spAutoFit/>
              </a:bodyPr>
              <a:lstStyle/>
              <a:p>
                <a:r>
                  <a:rPr lang="en-US" sz="1600" dirty="0" smtClean="0">
                    <a:solidFill>
                      <a:schemeClr val="bg1"/>
                    </a:solidFill>
                  </a:rPr>
                  <a:t>Web </a:t>
                </a:r>
                <a:r>
                  <a:rPr lang="en-US" sz="1600" dirty="0" smtClean="0">
                    <a:solidFill>
                      <a:schemeClr val="bg1"/>
                    </a:solidFill>
                  </a:rPr>
                  <a:t>Server</a:t>
                </a:r>
                <a:endParaRPr lang="en-US" sz="1600" dirty="0">
                  <a:solidFill>
                    <a:schemeClr val="bg1"/>
                  </a:solidFill>
                </a:endParaRPr>
              </a:p>
            </p:txBody>
          </p:sp>
          <p:sp>
            <p:nvSpPr>
              <p:cNvPr id="29" name="TextBox 28"/>
              <p:cNvSpPr txBox="1"/>
              <p:nvPr/>
            </p:nvSpPr>
            <p:spPr>
              <a:xfrm>
                <a:off x="4304794" y="5695240"/>
                <a:ext cx="1826842" cy="338554"/>
              </a:xfrm>
              <a:prstGeom prst="rect">
                <a:avLst/>
              </a:prstGeom>
              <a:noFill/>
            </p:spPr>
            <p:txBody>
              <a:bodyPr wrap="none" rtlCol="0">
                <a:spAutoFit/>
              </a:bodyPr>
              <a:lstStyle/>
              <a:p>
                <a:r>
                  <a:rPr lang="en-US" sz="1600" dirty="0" smtClean="0">
                    <a:solidFill>
                      <a:schemeClr val="bg1"/>
                    </a:solidFill>
                  </a:rPr>
                  <a:t>Operating System</a:t>
                </a:r>
                <a:endParaRPr lang="en-US" sz="1600" dirty="0">
                  <a:solidFill>
                    <a:schemeClr val="bg1"/>
                  </a:solidFill>
                </a:endParaRPr>
              </a:p>
            </p:txBody>
          </p:sp>
          <p:sp>
            <p:nvSpPr>
              <p:cNvPr id="30" name="TextBox 29"/>
              <p:cNvSpPr txBox="1"/>
              <p:nvPr/>
            </p:nvSpPr>
            <p:spPr>
              <a:xfrm>
                <a:off x="7226223" y="4594574"/>
                <a:ext cx="469700" cy="338554"/>
              </a:xfrm>
              <a:prstGeom prst="rect">
                <a:avLst/>
              </a:prstGeom>
              <a:noFill/>
            </p:spPr>
            <p:txBody>
              <a:bodyPr wrap="none" rtlCol="0">
                <a:spAutoFit/>
              </a:bodyPr>
              <a:lstStyle/>
              <a:p>
                <a:r>
                  <a:rPr lang="en-US" sz="1600" dirty="0" smtClean="0">
                    <a:solidFill>
                      <a:schemeClr val="bg1"/>
                    </a:solidFill>
                  </a:rPr>
                  <a:t>DB</a:t>
                </a:r>
                <a:endParaRPr lang="en-US" sz="1600" dirty="0">
                  <a:solidFill>
                    <a:schemeClr val="bg1"/>
                  </a:solidFill>
                </a:endParaRPr>
              </a:p>
            </p:txBody>
          </p:sp>
        </p:grpSp>
      </p:grpSp>
    </p:spTree>
    <p:extLst>
      <p:ext uri="{BB962C8B-B14F-4D97-AF65-F5344CB8AC3E}">
        <p14:creationId xmlns:p14="http://schemas.microsoft.com/office/powerpoint/2010/main" val="9958656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err="1" smtClean="0">
                <a:solidFill>
                  <a:srgbClr val="38B4E7"/>
                </a:solidFill>
              </a:rPr>
              <a:t>AppDynamics</a:t>
            </a:r>
            <a:r>
              <a:rPr lang="en-US" sz="2800" dirty="0" smtClean="0">
                <a:solidFill>
                  <a:srgbClr val="38B4E7"/>
                </a:solidFill>
              </a:rPr>
              <a:t> Instrumentation-How Does It Work?</a:t>
            </a:r>
            <a:endParaRPr lang="en-US" sz="2800" dirty="0"/>
          </a:p>
        </p:txBody>
      </p:sp>
      <p:sp>
        <p:nvSpPr>
          <p:cNvPr id="3" name="Content Placeholder 2"/>
          <p:cNvSpPr>
            <a:spLocks noGrp="1"/>
          </p:cNvSpPr>
          <p:nvPr>
            <p:ph idx="1"/>
          </p:nvPr>
        </p:nvSpPr>
        <p:spPr>
          <a:xfrm>
            <a:off x="457200" y="1330732"/>
            <a:ext cx="8229600" cy="5189436"/>
          </a:xfrm>
        </p:spPr>
        <p:txBody>
          <a:bodyPr>
            <a:normAutofit fontScale="92500" lnSpcReduction="20000"/>
          </a:bodyPr>
          <a:lstStyle/>
          <a:p>
            <a:r>
              <a:rPr lang="en-US" sz="2800" dirty="0" err="1" smtClean="0"/>
              <a:t>AppDynamics</a:t>
            </a:r>
            <a:r>
              <a:rPr lang="en-US" sz="2800" dirty="0" smtClean="0"/>
              <a:t> Agent Technology uses </a:t>
            </a:r>
            <a:r>
              <a:rPr lang="en-US" sz="2800" dirty="0" err="1" smtClean="0"/>
              <a:t>ByteCode</a:t>
            </a:r>
            <a:r>
              <a:rPr lang="en-US" sz="2800" dirty="0" smtClean="0"/>
              <a:t> </a:t>
            </a:r>
            <a:r>
              <a:rPr lang="en-US" sz="2800" dirty="0" smtClean="0"/>
              <a:t>(BCI) </a:t>
            </a:r>
            <a:r>
              <a:rPr lang="en-US" sz="2800" dirty="0" smtClean="0"/>
              <a:t>instrumentation</a:t>
            </a:r>
            <a:endParaRPr lang="en-US" sz="2400" dirty="0" smtClean="0"/>
          </a:p>
          <a:p>
            <a:pPr lvl="1"/>
            <a:r>
              <a:rPr lang="en-US" sz="2400" dirty="0" err="1" smtClean="0"/>
              <a:t>Bytecode</a:t>
            </a:r>
            <a:r>
              <a:rPr lang="en-US" sz="2400" dirty="0" smtClean="0"/>
              <a:t> </a:t>
            </a:r>
            <a:r>
              <a:rPr lang="en-US" sz="2400" dirty="0"/>
              <a:t>instrumentation (or Java hooks) that retrieve data from the nodes that are running J2EE/.NET applications. This is done by utilizing the class loading mechanism of the interpreter (JVM for J2EE or CLR for .NET) </a:t>
            </a:r>
            <a:r>
              <a:rPr lang="en-US" sz="2400" dirty="0" smtClean="0"/>
              <a:t>to intercept </a:t>
            </a:r>
            <a:r>
              <a:rPr lang="en-US" sz="2400" dirty="0"/>
              <a:t>specific classes or methods, </a:t>
            </a:r>
            <a:r>
              <a:rPr lang="en-US" sz="2400" dirty="0" smtClean="0"/>
              <a:t>called </a:t>
            </a:r>
            <a:r>
              <a:rPr lang="en-US" sz="2400" dirty="0"/>
              <a:t>within the </a:t>
            </a:r>
            <a:r>
              <a:rPr lang="en-US" sz="2400" dirty="0" smtClean="0"/>
              <a:t>application</a:t>
            </a:r>
            <a:endParaRPr lang="en-US" sz="2400" dirty="0"/>
          </a:p>
          <a:p>
            <a:pPr lvl="1"/>
            <a:r>
              <a:rPr lang="en-US" sz="2400" dirty="0" smtClean="0"/>
              <a:t>JDK </a:t>
            </a:r>
            <a:r>
              <a:rPr lang="en-US" sz="2400" dirty="0" smtClean="0"/>
              <a:t>1.5/.NET 2.0 </a:t>
            </a:r>
            <a:r>
              <a:rPr lang="en-US" sz="2400" dirty="0" smtClean="0"/>
              <a:t>versions support </a:t>
            </a:r>
            <a:r>
              <a:rPr lang="en-US" sz="2400" dirty="0" smtClean="0"/>
              <a:t>code execution by </a:t>
            </a:r>
            <a:r>
              <a:rPr lang="en-US" sz="2400" dirty="0" smtClean="0"/>
              <a:t>the class loader itself, thus allowing </a:t>
            </a:r>
            <a:r>
              <a:rPr lang="en-US" sz="2400" dirty="0" smtClean="0"/>
              <a:t>BCI by </a:t>
            </a:r>
            <a:r>
              <a:rPr lang="en-US" sz="2400" dirty="0" smtClean="0"/>
              <a:t>specific class/method </a:t>
            </a:r>
            <a:r>
              <a:rPr lang="en-US" sz="2400" dirty="0"/>
              <a:t>(</a:t>
            </a:r>
            <a:r>
              <a:rPr lang="en-US" sz="2400" dirty="0" smtClean="0"/>
              <a:t>not supported </a:t>
            </a:r>
            <a:r>
              <a:rPr lang="en-US" sz="2400" dirty="0" smtClean="0"/>
              <a:t>prior </a:t>
            </a:r>
            <a:r>
              <a:rPr lang="en-US" sz="2400" dirty="0" smtClean="0"/>
              <a:t>to JDK 1.5/.NET 2.0</a:t>
            </a:r>
            <a:r>
              <a:rPr lang="en-US" sz="2400" dirty="0" smtClean="0"/>
              <a:t>)</a:t>
            </a:r>
          </a:p>
          <a:p>
            <a:pPr lvl="1"/>
            <a:r>
              <a:rPr lang="en-US" sz="2400" dirty="0"/>
              <a:t>BCI is what allows </a:t>
            </a:r>
            <a:r>
              <a:rPr lang="en-US" sz="2400" dirty="0" err="1"/>
              <a:t>AppDynamics</a:t>
            </a:r>
            <a:r>
              <a:rPr lang="en-US" sz="2400" dirty="0"/>
              <a:t> the code-level, specific line of code visibility that is the cause of the </a:t>
            </a:r>
            <a:r>
              <a:rPr lang="en-US" sz="2400" dirty="0" smtClean="0"/>
              <a:t>problem</a:t>
            </a:r>
            <a:endParaRPr lang="en-US" sz="2400" dirty="0" smtClean="0"/>
          </a:p>
          <a:p>
            <a:r>
              <a:rPr lang="en-US" sz="2800" dirty="0" smtClean="0"/>
              <a:t>PHP BCI is a littl</a:t>
            </a:r>
            <a:r>
              <a:rPr lang="en-US" sz="2800" dirty="0" smtClean="0"/>
              <a:t>e different</a:t>
            </a:r>
          </a:p>
          <a:p>
            <a:pPr lvl="1"/>
            <a:r>
              <a:rPr lang="en-US" sz="2400" dirty="0"/>
              <a:t>U</a:t>
            </a:r>
            <a:r>
              <a:rPr lang="en-US" sz="2400" dirty="0" smtClean="0"/>
              <a:t>ses a PHP Extension </a:t>
            </a:r>
            <a:r>
              <a:rPr lang="en-US" sz="2400" dirty="0"/>
              <a:t>M</a:t>
            </a:r>
            <a:r>
              <a:rPr lang="en-US" sz="2400" dirty="0" smtClean="0"/>
              <a:t>odule that collects BCI from PHP code, which talks to a Java Proxy Daemon that sends the agent data</a:t>
            </a:r>
            <a:endParaRPr lang="en-US" sz="2400" i="1" dirty="0" smtClean="0"/>
          </a:p>
        </p:txBody>
      </p:sp>
      <p:sp>
        <p:nvSpPr>
          <p:cNvPr id="4" name="Slide Number Placeholder 3"/>
          <p:cNvSpPr>
            <a:spLocks noGrp="1"/>
          </p:cNvSpPr>
          <p:nvPr>
            <p:ph type="sldNum" sz="quarter" idx="4"/>
          </p:nvPr>
        </p:nvSpPr>
        <p:spPr/>
        <p:txBody>
          <a:bodyPr/>
          <a:lstStyle/>
          <a:p>
            <a:fld id="{7D753408-D142-EE49-8269-A574ADA0CBDB}" type="slidenum">
              <a:rPr lang="en-US" smtClean="0"/>
              <a:pPr/>
              <a:t>7</a:t>
            </a:fld>
            <a:endParaRPr lang="en-US" dirty="0"/>
          </a:p>
        </p:txBody>
      </p:sp>
    </p:spTree>
    <p:extLst>
      <p:ext uri="{BB962C8B-B14F-4D97-AF65-F5344CB8AC3E}">
        <p14:creationId xmlns:p14="http://schemas.microsoft.com/office/powerpoint/2010/main" val="61774304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Elbow Connector 32"/>
          <p:cNvCxnSpPr/>
          <p:nvPr/>
        </p:nvCxnSpPr>
        <p:spPr>
          <a:xfrm>
            <a:off x="5520654" y="1828800"/>
            <a:ext cx="1673896" cy="1164771"/>
          </a:xfrm>
          <a:prstGeom prst="bentConnector3">
            <a:avLst>
              <a:gd name="adj1" fmla="val 50000"/>
            </a:avLst>
          </a:prstGeom>
          <a:ln w="85725">
            <a:solidFill>
              <a:srgbClr val="808080"/>
            </a:solidFill>
            <a:miter lim="800000"/>
            <a:tailEnd type="triangle" w="sm" len="sm"/>
          </a:ln>
        </p:spPr>
        <p:style>
          <a:lnRef idx="2">
            <a:schemeClr val="accent1"/>
          </a:lnRef>
          <a:fillRef idx="0">
            <a:schemeClr val="accent1"/>
          </a:fillRef>
          <a:effectRef idx="1">
            <a:schemeClr val="accent1"/>
          </a:effectRef>
          <a:fontRef idx="minor">
            <a:schemeClr val="tx1"/>
          </a:fontRef>
        </p:style>
      </p:cxnSp>
      <p:cxnSp>
        <p:nvCxnSpPr>
          <p:cNvPr id="34" name="Elbow Connector 33"/>
          <p:cNvCxnSpPr/>
          <p:nvPr/>
        </p:nvCxnSpPr>
        <p:spPr>
          <a:xfrm>
            <a:off x="5548184" y="1828800"/>
            <a:ext cx="1633160" cy="1164771"/>
          </a:xfrm>
          <a:prstGeom prst="bentConnector3">
            <a:avLst>
              <a:gd name="adj1" fmla="val 50000"/>
            </a:avLst>
          </a:prstGeom>
          <a:ln w="85725">
            <a:solidFill>
              <a:srgbClr val="D40000"/>
            </a:solidFill>
            <a:miter lim="800000"/>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5" name="Elbow Connector 34"/>
          <p:cNvCxnSpPr/>
          <p:nvPr/>
        </p:nvCxnSpPr>
        <p:spPr>
          <a:xfrm flipV="1">
            <a:off x="5498757" y="1502657"/>
            <a:ext cx="1943437" cy="142243"/>
          </a:xfrm>
          <a:prstGeom prst="bentConnector3">
            <a:avLst>
              <a:gd name="adj1" fmla="val 50000"/>
            </a:avLst>
          </a:prstGeom>
          <a:ln w="85725">
            <a:solidFill>
              <a:srgbClr val="808080"/>
            </a:solidFill>
            <a:miter lim="800000"/>
            <a:tailEnd type="triangle" w="sm" len="sm"/>
          </a:ln>
        </p:spPr>
        <p:style>
          <a:lnRef idx="2">
            <a:schemeClr val="accent1"/>
          </a:lnRef>
          <a:fillRef idx="0">
            <a:schemeClr val="accent1"/>
          </a:fillRef>
          <a:effectRef idx="1">
            <a:schemeClr val="accent1"/>
          </a:effectRef>
          <a:fontRef idx="minor">
            <a:schemeClr val="tx1"/>
          </a:fontRef>
        </p:style>
      </p:cxnSp>
      <p:cxnSp>
        <p:nvCxnSpPr>
          <p:cNvPr id="36" name="Elbow Connector 35"/>
          <p:cNvCxnSpPr/>
          <p:nvPr/>
        </p:nvCxnSpPr>
        <p:spPr>
          <a:xfrm flipV="1">
            <a:off x="5498757" y="1502016"/>
            <a:ext cx="1943437" cy="142884"/>
          </a:xfrm>
          <a:prstGeom prst="bentConnector3">
            <a:avLst>
              <a:gd name="adj1" fmla="val 50000"/>
            </a:avLst>
          </a:prstGeom>
          <a:ln w="85725">
            <a:solidFill>
              <a:srgbClr val="D40000"/>
            </a:solidFill>
            <a:miter lim="800000"/>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bwMode="auto">
          <a:xfrm>
            <a:off x="304800" y="2286000"/>
            <a:ext cx="1066800" cy="1588"/>
          </a:xfrm>
          <a:prstGeom prst="straightConnector1">
            <a:avLst/>
          </a:prstGeom>
          <a:solidFill>
            <a:schemeClr val="accent1"/>
          </a:solidFill>
          <a:ln w="85725" cap="flat" cmpd="sng" algn="ctr">
            <a:solidFill>
              <a:schemeClr val="accent4"/>
            </a:solidFill>
            <a:prstDash val="solid"/>
            <a:round/>
            <a:headEnd type="none" w="med" len="med"/>
            <a:tailEnd type="triangle" w="sm" len="sm"/>
          </a:ln>
          <a:effectLst/>
        </p:spPr>
      </p:cxnSp>
      <p:cxnSp>
        <p:nvCxnSpPr>
          <p:cNvPr id="38" name="Elbow Connector 37"/>
          <p:cNvCxnSpPr>
            <a:stCxn id="227" idx="3"/>
          </p:cNvCxnSpPr>
          <p:nvPr/>
        </p:nvCxnSpPr>
        <p:spPr>
          <a:xfrm flipV="1">
            <a:off x="2843165" y="1752601"/>
            <a:ext cx="1300354" cy="523301"/>
          </a:xfrm>
          <a:prstGeom prst="bentConnector3">
            <a:avLst>
              <a:gd name="adj1" fmla="val 50000"/>
            </a:avLst>
          </a:prstGeom>
          <a:ln w="85725">
            <a:solidFill>
              <a:srgbClr val="808080"/>
            </a:solidFill>
            <a:miter lim="800000"/>
            <a:tailEnd type="triangle" w="sm" len="sm"/>
          </a:ln>
        </p:spPr>
        <p:style>
          <a:lnRef idx="2">
            <a:schemeClr val="accent1"/>
          </a:lnRef>
          <a:fillRef idx="0">
            <a:schemeClr val="accent1"/>
          </a:fillRef>
          <a:effectRef idx="1">
            <a:schemeClr val="accent1"/>
          </a:effectRef>
          <a:fontRef idx="minor">
            <a:schemeClr val="tx1"/>
          </a:fontRef>
        </p:style>
      </p:cxnSp>
      <p:cxnSp>
        <p:nvCxnSpPr>
          <p:cNvPr id="51" name="Elbow Connector 50"/>
          <p:cNvCxnSpPr>
            <a:stCxn id="226" idx="3"/>
          </p:cNvCxnSpPr>
          <p:nvPr/>
        </p:nvCxnSpPr>
        <p:spPr>
          <a:xfrm flipV="1">
            <a:off x="2843165" y="1753284"/>
            <a:ext cx="1298747" cy="527937"/>
          </a:xfrm>
          <a:prstGeom prst="bentConnector3">
            <a:avLst>
              <a:gd name="adj1" fmla="val 50000"/>
            </a:avLst>
          </a:prstGeom>
          <a:ln w="85725">
            <a:solidFill>
              <a:srgbClr val="D40000"/>
            </a:solidFill>
            <a:miter lim="800000"/>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bwMode="auto">
          <a:xfrm flipV="1">
            <a:off x="304800" y="2286000"/>
            <a:ext cx="1066800" cy="1588"/>
          </a:xfrm>
          <a:prstGeom prst="straightConnector1">
            <a:avLst/>
          </a:prstGeom>
          <a:solidFill>
            <a:schemeClr val="accent1"/>
          </a:solidFill>
          <a:ln w="85725" cap="flat" cmpd="sng" algn="ctr">
            <a:solidFill>
              <a:srgbClr val="D40000"/>
            </a:solidFill>
            <a:prstDash val="solid"/>
            <a:round/>
            <a:headEnd type="none" w="med" len="med"/>
            <a:tailEnd type="triangle" w="sm" len="sm"/>
          </a:ln>
          <a:effectLst/>
        </p:spPr>
      </p:cxnSp>
      <p:sp>
        <p:nvSpPr>
          <p:cNvPr id="53" name="Title 1"/>
          <p:cNvSpPr txBox="1">
            <a:spLocks/>
          </p:cNvSpPr>
          <p:nvPr/>
        </p:nvSpPr>
        <p:spPr>
          <a:xfrm>
            <a:off x="304800" y="209550"/>
            <a:ext cx="4343400" cy="304800"/>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2400" b="1" i="0" u="none" strike="noStrike" kern="1200" cap="none" spc="0" normalizeH="0" baseline="0" noProof="0" dirty="0" smtClean="0">
              <a:ln>
                <a:noFill/>
              </a:ln>
              <a:effectLst/>
              <a:uLnTx/>
              <a:uFillTx/>
              <a:latin typeface="Allegro" pitchFamily="2" charset="0"/>
              <a:ea typeface="+mj-ea"/>
              <a:cs typeface="+mj-cs"/>
            </a:endParaRPr>
          </a:p>
        </p:txBody>
      </p:sp>
      <p:sp>
        <p:nvSpPr>
          <p:cNvPr id="54" name="TextBox 24"/>
          <p:cNvSpPr txBox="1"/>
          <p:nvPr/>
        </p:nvSpPr>
        <p:spPr>
          <a:xfrm>
            <a:off x="1101296" y="4312982"/>
            <a:ext cx="4446888" cy="584775"/>
          </a:xfrm>
          <a:prstGeom prst="rect">
            <a:avLst/>
          </a:prstGeom>
          <a:noFill/>
        </p:spPr>
        <p:txBody>
          <a:bodyPr wrap="square" rtlCol="0">
            <a:spAutoFit/>
          </a:bodyPr>
          <a:lstStyle/>
          <a:p>
            <a:r>
              <a:rPr lang="en-US" sz="1600" dirty="0" smtClean="0">
                <a:solidFill>
                  <a:srgbClr val="000000"/>
                </a:solidFill>
              </a:rPr>
              <a:t>Requests are automatically identified </a:t>
            </a:r>
            <a:r>
              <a:rPr lang="en-US" sz="1600" dirty="0" smtClean="0">
                <a:solidFill>
                  <a:srgbClr val="000000"/>
                </a:solidFill>
              </a:rPr>
              <a:t>by framework as Business </a:t>
            </a:r>
            <a:r>
              <a:rPr lang="en-US" sz="1600" dirty="0">
                <a:solidFill>
                  <a:srgbClr val="000000"/>
                </a:solidFill>
              </a:rPr>
              <a:t>T</a:t>
            </a:r>
            <a:r>
              <a:rPr lang="en-US" sz="1600" dirty="0" smtClean="0">
                <a:solidFill>
                  <a:srgbClr val="000000"/>
                </a:solidFill>
              </a:rPr>
              <a:t>ransactions</a:t>
            </a:r>
            <a:endParaRPr lang="en-US" sz="1600" dirty="0">
              <a:solidFill>
                <a:srgbClr val="000000"/>
              </a:solidFill>
            </a:endParaRPr>
          </a:p>
        </p:txBody>
      </p:sp>
      <p:sp>
        <p:nvSpPr>
          <p:cNvPr id="55" name="TextBox 54"/>
          <p:cNvSpPr txBox="1"/>
          <p:nvPr/>
        </p:nvSpPr>
        <p:spPr>
          <a:xfrm>
            <a:off x="2209800" y="3048421"/>
            <a:ext cx="1981200" cy="523220"/>
          </a:xfrm>
          <a:prstGeom prst="rect">
            <a:avLst/>
          </a:prstGeom>
          <a:noFill/>
        </p:spPr>
        <p:txBody>
          <a:bodyPr wrap="square" rtlCol="0">
            <a:spAutoFit/>
          </a:bodyPr>
          <a:lstStyle/>
          <a:p>
            <a:r>
              <a:rPr lang="en-US" sz="1400" dirty="0" smtClean="0">
                <a:solidFill>
                  <a:srgbClr val="000000"/>
                </a:solidFill>
              </a:rPr>
              <a:t>Business Transaction </a:t>
            </a:r>
            <a:r>
              <a:rPr lang="en-US" sz="1400" dirty="0" smtClean="0">
                <a:solidFill>
                  <a:srgbClr val="000000"/>
                </a:solidFill>
              </a:rPr>
              <a:t>Auto-Discovery</a:t>
            </a:r>
            <a:endParaRPr lang="en-US" sz="1400" dirty="0">
              <a:solidFill>
                <a:srgbClr val="000000"/>
              </a:solidFill>
            </a:endParaRPr>
          </a:p>
        </p:txBody>
      </p:sp>
      <p:sp>
        <p:nvSpPr>
          <p:cNvPr id="56" name="TextBox 55"/>
          <p:cNvSpPr txBox="1"/>
          <p:nvPr/>
        </p:nvSpPr>
        <p:spPr>
          <a:xfrm>
            <a:off x="1130492" y="4873396"/>
            <a:ext cx="4368265" cy="584775"/>
          </a:xfrm>
          <a:prstGeom prst="rect">
            <a:avLst/>
          </a:prstGeom>
          <a:noFill/>
        </p:spPr>
        <p:txBody>
          <a:bodyPr wrap="square" rtlCol="0">
            <a:spAutoFit/>
          </a:bodyPr>
          <a:lstStyle/>
          <a:p>
            <a:r>
              <a:rPr lang="en-US" sz="1600" dirty="0" smtClean="0">
                <a:solidFill>
                  <a:srgbClr val="000000"/>
                </a:solidFill>
              </a:rPr>
              <a:t>“Tag and Follow” the </a:t>
            </a:r>
            <a:r>
              <a:rPr lang="en-US" sz="1600" dirty="0" smtClean="0">
                <a:solidFill>
                  <a:srgbClr val="000000"/>
                </a:solidFill>
              </a:rPr>
              <a:t>Business Transactions </a:t>
            </a:r>
            <a:r>
              <a:rPr lang="en-US" sz="1600" dirty="0" smtClean="0">
                <a:solidFill>
                  <a:srgbClr val="000000"/>
                </a:solidFill>
              </a:rPr>
              <a:t>across tiers via protocol header decoration</a:t>
            </a:r>
            <a:endParaRPr lang="en-US" sz="1600" dirty="0">
              <a:solidFill>
                <a:srgbClr val="000000"/>
              </a:solidFill>
            </a:endParaRPr>
          </a:p>
        </p:txBody>
      </p:sp>
      <p:sp>
        <p:nvSpPr>
          <p:cNvPr id="57" name="TextBox 56"/>
          <p:cNvSpPr txBox="1"/>
          <p:nvPr/>
        </p:nvSpPr>
        <p:spPr>
          <a:xfrm>
            <a:off x="4138900" y="2441362"/>
            <a:ext cx="1745381" cy="307777"/>
          </a:xfrm>
          <a:prstGeom prst="rect">
            <a:avLst/>
          </a:prstGeom>
          <a:noFill/>
        </p:spPr>
        <p:txBody>
          <a:bodyPr wrap="square" rtlCol="0">
            <a:spAutoFit/>
          </a:bodyPr>
          <a:lstStyle/>
          <a:p>
            <a:r>
              <a:rPr lang="en-US" sz="1400" dirty="0" smtClean="0">
                <a:solidFill>
                  <a:srgbClr val="000000"/>
                </a:solidFill>
              </a:rPr>
              <a:t>Tag and Follow</a:t>
            </a:r>
            <a:endParaRPr lang="en-US" sz="1400" dirty="0">
              <a:solidFill>
                <a:srgbClr val="000000"/>
              </a:solidFill>
            </a:endParaRPr>
          </a:p>
        </p:txBody>
      </p:sp>
      <p:sp>
        <p:nvSpPr>
          <p:cNvPr id="58" name="TextBox 57"/>
          <p:cNvSpPr txBox="1"/>
          <p:nvPr/>
        </p:nvSpPr>
        <p:spPr>
          <a:xfrm>
            <a:off x="1136912" y="5458341"/>
            <a:ext cx="4633693" cy="584775"/>
          </a:xfrm>
          <a:prstGeom prst="rect">
            <a:avLst/>
          </a:prstGeom>
          <a:noFill/>
        </p:spPr>
        <p:txBody>
          <a:bodyPr wrap="square" rtlCol="0">
            <a:spAutoFit/>
          </a:bodyPr>
          <a:lstStyle/>
          <a:p>
            <a:r>
              <a:rPr lang="en-US" sz="1600" dirty="0" smtClean="0">
                <a:solidFill>
                  <a:srgbClr val="000000"/>
                </a:solidFill>
              </a:rPr>
              <a:t>Auto</a:t>
            </a:r>
            <a:r>
              <a:rPr lang="en-US" sz="1600" dirty="0" smtClean="0">
                <a:solidFill>
                  <a:srgbClr val="000000"/>
                </a:solidFill>
              </a:rPr>
              <a:t>-Discovery </a:t>
            </a:r>
            <a:r>
              <a:rPr lang="en-US" sz="1600" dirty="0" smtClean="0">
                <a:solidFill>
                  <a:srgbClr val="000000"/>
                </a:solidFill>
              </a:rPr>
              <a:t>identifies the tiers and services participating in the end-to-end transaction flow </a:t>
            </a:r>
            <a:endParaRPr lang="en-US" sz="1600" dirty="0">
              <a:solidFill>
                <a:srgbClr val="000000"/>
              </a:solidFill>
            </a:endParaRPr>
          </a:p>
        </p:txBody>
      </p:sp>
      <p:grpSp>
        <p:nvGrpSpPr>
          <p:cNvPr id="59" name="Group 83"/>
          <p:cNvGrpSpPr/>
          <p:nvPr/>
        </p:nvGrpSpPr>
        <p:grpSpPr>
          <a:xfrm>
            <a:off x="4169455" y="2076118"/>
            <a:ext cx="1351199" cy="265475"/>
            <a:chOff x="2303485" y="3273980"/>
            <a:chExt cx="5299109" cy="1046123"/>
          </a:xfrm>
          <a:solidFill>
            <a:srgbClr val="FF0000"/>
          </a:solidFill>
        </p:grpSpPr>
        <p:sp>
          <p:nvSpPr>
            <p:cNvPr id="60" name="Rectangle 59"/>
            <p:cNvSpPr/>
            <p:nvPr/>
          </p:nvSpPr>
          <p:spPr>
            <a:xfrm>
              <a:off x="2303485" y="3273980"/>
              <a:ext cx="238914" cy="1036406"/>
            </a:xfrm>
            <a:prstGeom prst="rect">
              <a:avLst/>
            </a:prstGeom>
            <a:solidFill>
              <a:srgbClr val="D40000"/>
            </a:solidFill>
            <a:ln>
              <a:solidFill>
                <a:srgbClr val="D4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p>
          </p:txBody>
        </p:sp>
        <p:sp>
          <p:nvSpPr>
            <p:cNvPr id="61" name="Rectangle 60"/>
            <p:cNvSpPr/>
            <p:nvPr/>
          </p:nvSpPr>
          <p:spPr>
            <a:xfrm>
              <a:off x="7363680" y="3283697"/>
              <a:ext cx="238914" cy="1036406"/>
            </a:xfrm>
            <a:prstGeom prst="rect">
              <a:avLst/>
            </a:prstGeom>
            <a:solidFill>
              <a:srgbClr val="D40000"/>
            </a:solidFill>
            <a:ln>
              <a:solidFill>
                <a:srgbClr val="D4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p>
          </p:txBody>
        </p:sp>
        <p:grpSp>
          <p:nvGrpSpPr>
            <p:cNvPr id="62" name="Group 57"/>
            <p:cNvGrpSpPr/>
            <p:nvPr/>
          </p:nvGrpSpPr>
          <p:grpSpPr>
            <a:xfrm>
              <a:off x="2542394" y="3500512"/>
              <a:ext cx="4756165" cy="468421"/>
              <a:chOff x="2506350" y="2533026"/>
              <a:chExt cx="4079184" cy="287024"/>
            </a:xfrm>
            <a:grpFill/>
          </p:grpSpPr>
          <p:grpSp>
            <p:nvGrpSpPr>
              <p:cNvPr id="63" name="Group 31"/>
              <p:cNvGrpSpPr/>
              <p:nvPr/>
            </p:nvGrpSpPr>
            <p:grpSpPr>
              <a:xfrm>
                <a:off x="2506350" y="2540805"/>
                <a:ext cx="1158547" cy="279245"/>
                <a:chOff x="7184870" y="2329655"/>
                <a:chExt cx="1158547" cy="279245"/>
              </a:xfrm>
              <a:grpFill/>
            </p:grpSpPr>
            <p:cxnSp>
              <p:nvCxnSpPr>
                <p:cNvPr id="117" name="Straight Connector 116"/>
                <p:cNvCxnSpPr/>
                <p:nvPr/>
              </p:nvCxnSpPr>
              <p:spPr>
                <a:xfrm>
                  <a:off x="7184870" y="2330274"/>
                  <a:ext cx="300762"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rot="5400000">
                  <a:off x="7334373" y="2470426"/>
                  <a:ext cx="241308"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7470942" y="2590286"/>
                  <a:ext cx="300762"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rot="5400000">
                  <a:off x="7637154" y="2455706"/>
                  <a:ext cx="241308"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7738286" y="2332266"/>
                  <a:ext cx="300762"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rot="5400000">
                  <a:off x="7919188" y="2487452"/>
                  <a:ext cx="241308"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8041067" y="2577154"/>
                  <a:ext cx="300762"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rot="5400000">
                  <a:off x="8221969" y="2449515"/>
                  <a:ext cx="241308"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grpSp>
          <p:grpSp>
            <p:nvGrpSpPr>
              <p:cNvPr id="64" name="Group 34"/>
              <p:cNvGrpSpPr/>
              <p:nvPr/>
            </p:nvGrpSpPr>
            <p:grpSpPr>
              <a:xfrm>
                <a:off x="3664897" y="2540805"/>
                <a:ext cx="1158547" cy="279245"/>
                <a:chOff x="7184870" y="2329655"/>
                <a:chExt cx="1158547" cy="279245"/>
              </a:xfrm>
              <a:grpFill/>
            </p:grpSpPr>
            <p:cxnSp>
              <p:nvCxnSpPr>
                <p:cNvPr id="109" name="Straight Connector 108"/>
                <p:cNvCxnSpPr/>
                <p:nvPr/>
              </p:nvCxnSpPr>
              <p:spPr>
                <a:xfrm>
                  <a:off x="7184870" y="2330274"/>
                  <a:ext cx="300762"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rot="5400000">
                  <a:off x="7334373" y="2470426"/>
                  <a:ext cx="241308"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7470942" y="2590286"/>
                  <a:ext cx="300762"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rot="5400000">
                  <a:off x="7637154" y="2455706"/>
                  <a:ext cx="241308"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7738286" y="2332266"/>
                  <a:ext cx="300762"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rot="5400000">
                  <a:off x="7919188" y="2487452"/>
                  <a:ext cx="241308"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8041067" y="2577154"/>
                  <a:ext cx="300762"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rot="5400000">
                  <a:off x="8221969" y="2449515"/>
                  <a:ext cx="241308"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grpSp>
          <p:grpSp>
            <p:nvGrpSpPr>
              <p:cNvPr id="65" name="Group 43"/>
              <p:cNvGrpSpPr/>
              <p:nvPr/>
            </p:nvGrpSpPr>
            <p:grpSpPr>
              <a:xfrm>
                <a:off x="4823444" y="2540805"/>
                <a:ext cx="1158547" cy="279245"/>
                <a:chOff x="7184870" y="2329655"/>
                <a:chExt cx="1158547" cy="279245"/>
              </a:xfrm>
              <a:grpFill/>
            </p:grpSpPr>
            <p:cxnSp>
              <p:nvCxnSpPr>
                <p:cNvPr id="98" name="Straight Connector 97"/>
                <p:cNvCxnSpPr/>
                <p:nvPr/>
              </p:nvCxnSpPr>
              <p:spPr>
                <a:xfrm>
                  <a:off x="7184870" y="2330274"/>
                  <a:ext cx="300762"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rot="5400000">
                  <a:off x="7334373" y="2470426"/>
                  <a:ext cx="241308"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7470942" y="2590286"/>
                  <a:ext cx="300762"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rot="5400000">
                  <a:off x="7637154" y="2455706"/>
                  <a:ext cx="241308"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7738286" y="2332266"/>
                  <a:ext cx="300762"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rot="5400000">
                  <a:off x="7919188" y="2487452"/>
                  <a:ext cx="241308"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8041067" y="2577154"/>
                  <a:ext cx="300762"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rot="5400000">
                  <a:off x="8221969" y="2449515"/>
                  <a:ext cx="241308"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grpSp>
          <p:grpSp>
            <p:nvGrpSpPr>
              <p:cNvPr id="66" name="Group 56"/>
              <p:cNvGrpSpPr/>
              <p:nvPr/>
            </p:nvGrpSpPr>
            <p:grpSpPr>
              <a:xfrm>
                <a:off x="5980403" y="2533026"/>
                <a:ext cx="605131" cy="279245"/>
                <a:chOff x="5980403" y="2533026"/>
                <a:chExt cx="605131" cy="279245"/>
              </a:xfrm>
              <a:grpFill/>
            </p:grpSpPr>
            <p:cxnSp>
              <p:nvCxnSpPr>
                <p:cNvPr id="67" name="Straight Connector 66"/>
                <p:cNvCxnSpPr/>
                <p:nvPr/>
              </p:nvCxnSpPr>
              <p:spPr>
                <a:xfrm>
                  <a:off x="5980403" y="2535637"/>
                  <a:ext cx="300762"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rot="5400000">
                  <a:off x="6161305" y="2690823"/>
                  <a:ext cx="241308"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6283184" y="2780525"/>
                  <a:ext cx="300762"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rot="5400000">
                  <a:off x="6464086" y="2652886"/>
                  <a:ext cx="241308"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grpSp>
        </p:grpSp>
      </p:grpSp>
      <p:sp>
        <p:nvSpPr>
          <p:cNvPr id="209" name="TextBox 208"/>
          <p:cNvSpPr txBox="1"/>
          <p:nvPr/>
        </p:nvSpPr>
        <p:spPr>
          <a:xfrm>
            <a:off x="1080278" y="3733800"/>
            <a:ext cx="4776825" cy="584775"/>
          </a:xfrm>
          <a:prstGeom prst="rect">
            <a:avLst/>
          </a:prstGeom>
          <a:noFill/>
        </p:spPr>
        <p:txBody>
          <a:bodyPr wrap="square" rtlCol="0">
            <a:spAutoFit/>
          </a:bodyPr>
          <a:lstStyle/>
          <a:p>
            <a:r>
              <a:rPr lang="en-US" sz="1600" dirty="0" smtClean="0">
                <a:solidFill>
                  <a:srgbClr val="000000"/>
                </a:solidFill>
              </a:rPr>
              <a:t>Byte Code Instrumentation (BCI) automatically injected into application with no code changes</a:t>
            </a:r>
            <a:endParaRPr lang="en-US" sz="1600" dirty="0">
              <a:solidFill>
                <a:srgbClr val="000000"/>
              </a:solidFill>
            </a:endParaRPr>
          </a:p>
        </p:txBody>
      </p:sp>
      <p:sp>
        <p:nvSpPr>
          <p:cNvPr id="210" name="TextBox 209"/>
          <p:cNvSpPr txBox="1"/>
          <p:nvPr/>
        </p:nvSpPr>
        <p:spPr>
          <a:xfrm>
            <a:off x="304800" y="3045217"/>
            <a:ext cx="1905000" cy="523220"/>
          </a:xfrm>
          <a:prstGeom prst="rect">
            <a:avLst/>
          </a:prstGeom>
          <a:noFill/>
        </p:spPr>
        <p:txBody>
          <a:bodyPr wrap="square" rtlCol="0">
            <a:spAutoFit/>
          </a:bodyPr>
          <a:lstStyle/>
          <a:p>
            <a:r>
              <a:rPr lang="en-US" sz="1400" dirty="0" smtClean="0">
                <a:solidFill>
                  <a:srgbClr val="000000"/>
                </a:solidFill>
              </a:rPr>
              <a:t>Automatic Byte Code Instrumentation</a:t>
            </a:r>
            <a:endParaRPr lang="en-US" sz="1400" dirty="0">
              <a:solidFill>
                <a:srgbClr val="000000"/>
              </a:solidFill>
            </a:endParaRPr>
          </a:p>
        </p:txBody>
      </p:sp>
      <p:pic>
        <p:nvPicPr>
          <p:cNvPr id="2" name="Picture 1"/>
          <p:cNvPicPr>
            <a:picLocks noChangeAspect="1"/>
          </p:cNvPicPr>
          <p:nvPr/>
        </p:nvPicPr>
        <p:blipFill>
          <a:blip r:embed="rId3"/>
          <a:stretch>
            <a:fillRect/>
          </a:stretch>
        </p:blipFill>
        <p:spPr>
          <a:xfrm>
            <a:off x="5613400" y="3962400"/>
            <a:ext cx="2844800" cy="2082800"/>
          </a:xfrm>
          <a:prstGeom prst="rect">
            <a:avLst/>
          </a:prstGeom>
        </p:spPr>
      </p:pic>
      <p:sp>
        <p:nvSpPr>
          <p:cNvPr id="219" name="Oval 218"/>
          <p:cNvSpPr/>
          <p:nvPr/>
        </p:nvSpPr>
        <p:spPr>
          <a:xfrm>
            <a:off x="667229" y="3810843"/>
            <a:ext cx="401645" cy="401645"/>
          </a:xfrm>
          <a:prstGeom prst="ellipse">
            <a:avLst/>
          </a:prstGeom>
          <a:solidFill>
            <a:srgbClr val="35A5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a:t>
            </a:r>
            <a:endParaRPr lang="en-US" dirty="0"/>
          </a:p>
        </p:txBody>
      </p:sp>
      <p:sp>
        <p:nvSpPr>
          <p:cNvPr id="220" name="Oval 219"/>
          <p:cNvSpPr/>
          <p:nvPr/>
        </p:nvSpPr>
        <p:spPr>
          <a:xfrm>
            <a:off x="667229" y="4382597"/>
            <a:ext cx="401645" cy="401645"/>
          </a:xfrm>
          <a:prstGeom prst="ellipse">
            <a:avLst/>
          </a:prstGeom>
          <a:solidFill>
            <a:srgbClr val="35A5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2</a:t>
            </a:r>
            <a:endParaRPr lang="en-US" dirty="0"/>
          </a:p>
        </p:txBody>
      </p:sp>
      <p:sp>
        <p:nvSpPr>
          <p:cNvPr id="221" name="Oval 220"/>
          <p:cNvSpPr/>
          <p:nvPr/>
        </p:nvSpPr>
        <p:spPr>
          <a:xfrm>
            <a:off x="667229" y="4967363"/>
            <a:ext cx="401645" cy="401645"/>
          </a:xfrm>
          <a:prstGeom prst="ellipse">
            <a:avLst/>
          </a:prstGeom>
          <a:solidFill>
            <a:srgbClr val="35A5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3</a:t>
            </a:r>
            <a:endParaRPr lang="en-US" dirty="0"/>
          </a:p>
        </p:txBody>
      </p:sp>
      <p:sp>
        <p:nvSpPr>
          <p:cNvPr id="222" name="Oval 221"/>
          <p:cNvSpPr/>
          <p:nvPr/>
        </p:nvSpPr>
        <p:spPr>
          <a:xfrm>
            <a:off x="667229" y="5552317"/>
            <a:ext cx="401645" cy="401645"/>
          </a:xfrm>
          <a:prstGeom prst="ellipse">
            <a:avLst/>
          </a:prstGeom>
          <a:solidFill>
            <a:srgbClr val="35A5E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4</a:t>
            </a:r>
            <a:endParaRPr lang="en-US" dirty="0"/>
          </a:p>
        </p:txBody>
      </p:sp>
      <p:pic>
        <p:nvPicPr>
          <p:cNvPr id="223" name="Picture 222"/>
          <p:cNvPicPr>
            <a:picLocks noChangeAspect="1"/>
          </p:cNvPicPr>
          <p:nvPr/>
        </p:nvPicPr>
        <p:blipFill>
          <a:blip r:embed="rId4"/>
          <a:stretch>
            <a:fillRect/>
          </a:stretch>
        </p:blipFill>
        <p:spPr>
          <a:xfrm>
            <a:off x="7506905" y="1094568"/>
            <a:ext cx="1021878" cy="862920"/>
          </a:xfrm>
          <a:prstGeom prst="rect">
            <a:avLst/>
          </a:prstGeom>
        </p:spPr>
      </p:pic>
      <p:grpSp>
        <p:nvGrpSpPr>
          <p:cNvPr id="15" name="Group 14"/>
          <p:cNvGrpSpPr/>
          <p:nvPr/>
        </p:nvGrpSpPr>
        <p:grpSpPr>
          <a:xfrm>
            <a:off x="1464317" y="1120151"/>
            <a:ext cx="7134021" cy="2512931"/>
            <a:chOff x="1464317" y="1120151"/>
            <a:chExt cx="7134021" cy="2512931"/>
          </a:xfrm>
        </p:grpSpPr>
        <p:grpSp>
          <p:nvGrpSpPr>
            <p:cNvPr id="277" name="Group 276"/>
            <p:cNvGrpSpPr/>
            <p:nvPr/>
          </p:nvGrpSpPr>
          <p:grpSpPr>
            <a:xfrm>
              <a:off x="7219490" y="2354059"/>
              <a:ext cx="1378848" cy="1279023"/>
              <a:chOff x="1376727" y="442110"/>
              <a:chExt cx="1378848" cy="1279023"/>
            </a:xfrm>
          </p:grpSpPr>
          <p:grpSp>
            <p:nvGrpSpPr>
              <p:cNvPr id="278" name="Group 277"/>
              <p:cNvGrpSpPr/>
              <p:nvPr/>
            </p:nvGrpSpPr>
            <p:grpSpPr>
              <a:xfrm>
                <a:off x="1376727" y="442110"/>
                <a:ext cx="1378848" cy="418890"/>
                <a:chOff x="1376727" y="1197210"/>
                <a:chExt cx="1378848" cy="418890"/>
              </a:xfrm>
            </p:grpSpPr>
            <p:pic>
              <p:nvPicPr>
                <p:cNvPr id="285" name="Picture 284"/>
                <p:cNvPicPr>
                  <a:picLocks noChangeAspect="1"/>
                </p:cNvPicPr>
                <p:nvPr/>
              </p:nvPicPr>
              <p:blipFill>
                <a:blip r:embed="rId5"/>
                <a:stretch>
                  <a:fillRect/>
                </a:stretch>
              </p:blipFill>
              <p:spPr>
                <a:xfrm>
                  <a:off x="1376727" y="1197210"/>
                  <a:ext cx="1378848" cy="418890"/>
                </a:xfrm>
                <a:prstGeom prst="rect">
                  <a:avLst/>
                </a:prstGeom>
              </p:spPr>
            </p:pic>
            <p:sp>
              <p:nvSpPr>
                <p:cNvPr id="286" name="TextBox 285"/>
                <p:cNvSpPr txBox="1"/>
                <p:nvPr/>
              </p:nvSpPr>
              <p:spPr>
                <a:xfrm>
                  <a:off x="1376727" y="1278225"/>
                  <a:ext cx="1378848" cy="246221"/>
                </a:xfrm>
                <a:prstGeom prst="rect">
                  <a:avLst/>
                </a:prstGeom>
                <a:noFill/>
              </p:spPr>
              <p:txBody>
                <a:bodyPr wrap="square" rtlCol="0" anchor="ctr">
                  <a:spAutoFit/>
                </a:bodyPr>
                <a:lstStyle/>
                <a:p>
                  <a:pPr algn="ctr"/>
                  <a:r>
                    <a:rPr lang="en-US" sz="1000" dirty="0"/>
                    <a:t>Application </a:t>
                  </a:r>
                  <a:r>
                    <a:rPr lang="en-US" sz="1000" dirty="0" smtClean="0"/>
                    <a:t>Code</a:t>
                  </a:r>
                  <a:endParaRPr lang="en-US" sz="1000" dirty="0"/>
                </a:p>
              </p:txBody>
            </p:sp>
          </p:grpSp>
          <p:grpSp>
            <p:nvGrpSpPr>
              <p:cNvPr id="279" name="Group 278"/>
              <p:cNvGrpSpPr/>
              <p:nvPr/>
            </p:nvGrpSpPr>
            <p:grpSpPr>
              <a:xfrm>
                <a:off x="1376727" y="868986"/>
                <a:ext cx="1378848" cy="418890"/>
                <a:chOff x="1376727" y="1197210"/>
                <a:chExt cx="1378848" cy="418890"/>
              </a:xfrm>
            </p:grpSpPr>
            <p:pic>
              <p:nvPicPr>
                <p:cNvPr id="283" name="Picture 282"/>
                <p:cNvPicPr>
                  <a:picLocks noChangeAspect="1"/>
                </p:cNvPicPr>
                <p:nvPr/>
              </p:nvPicPr>
              <p:blipFill>
                <a:blip r:embed="rId5"/>
                <a:stretch>
                  <a:fillRect/>
                </a:stretch>
              </p:blipFill>
              <p:spPr>
                <a:xfrm>
                  <a:off x="1376727" y="1197210"/>
                  <a:ext cx="1378848" cy="418890"/>
                </a:xfrm>
                <a:prstGeom prst="rect">
                  <a:avLst/>
                </a:prstGeom>
              </p:spPr>
            </p:pic>
            <p:sp>
              <p:nvSpPr>
                <p:cNvPr id="284" name="TextBox 283"/>
                <p:cNvSpPr txBox="1"/>
                <p:nvPr/>
              </p:nvSpPr>
              <p:spPr>
                <a:xfrm>
                  <a:off x="1376727" y="1201281"/>
                  <a:ext cx="1378848" cy="400110"/>
                </a:xfrm>
                <a:prstGeom prst="rect">
                  <a:avLst/>
                </a:prstGeom>
                <a:noFill/>
              </p:spPr>
              <p:txBody>
                <a:bodyPr wrap="square" rtlCol="0" anchor="ctr">
                  <a:spAutoFit/>
                </a:bodyPr>
                <a:lstStyle/>
                <a:p>
                  <a:pPr algn="ctr"/>
                  <a:r>
                    <a:rPr lang="en-US" sz="1000" dirty="0"/>
                    <a:t>Application </a:t>
                  </a:r>
                  <a:r>
                    <a:rPr lang="en-US" sz="1000" dirty="0" smtClean="0"/>
                    <a:t>Server Stack</a:t>
                  </a:r>
                  <a:endParaRPr lang="en-US" sz="1000" dirty="0"/>
                </a:p>
              </p:txBody>
            </p:sp>
          </p:grpSp>
          <p:grpSp>
            <p:nvGrpSpPr>
              <p:cNvPr id="280" name="Group 279"/>
              <p:cNvGrpSpPr/>
              <p:nvPr/>
            </p:nvGrpSpPr>
            <p:grpSpPr>
              <a:xfrm>
                <a:off x="1376727" y="1302243"/>
                <a:ext cx="1378848" cy="418890"/>
                <a:chOff x="1376727" y="1197210"/>
                <a:chExt cx="1378848" cy="418890"/>
              </a:xfrm>
            </p:grpSpPr>
            <p:pic>
              <p:nvPicPr>
                <p:cNvPr id="281" name="Picture 280"/>
                <p:cNvPicPr>
                  <a:picLocks noChangeAspect="1"/>
                </p:cNvPicPr>
                <p:nvPr/>
              </p:nvPicPr>
              <p:blipFill>
                <a:blip r:embed="rId5"/>
                <a:stretch>
                  <a:fillRect/>
                </a:stretch>
              </p:blipFill>
              <p:spPr>
                <a:xfrm>
                  <a:off x="1376727" y="1197210"/>
                  <a:ext cx="1378848" cy="418890"/>
                </a:xfrm>
                <a:prstGeom prst="rect">
                  <a:avLst/>
                </a:prstGeom>
              </p:spPr>
            </p:pic>
            <p:sp>
              <p:nvSpPr>
                <p:cNvPr id="282" name="TextBox 281"/>
                <p:cNvSpPr txBox="1"/>
                <p:nvPr/>
              </p:nvSpPr>
              <p:spPr>
                <a:xfrm>
                  <a:off x="1376727" y="1278225"/>
                  <a:ext cx="1378848" cy="246221"/>
                </a:xfrm>
                <a:prstGeom prst="rect">
                  <a:avLst/>
                </a:prstGeom>
                <a:noFill/>
              </p:spPr>
              <p:txBody>
                <a:bodyPr wrap="square" rtlCol="0" anchor="ctr">
                  <a:spAutoFit/>
                </a:bodyPr>
                <a:lstStyle/>
                <a:p>
                  <a:pPr algn="ctr"/>
                  <a:r>
                    <a:rPr lang="en-US" sz="1000" dirty="0">
                      <a:solidFill>
                        <a:srgbClr val="000000"/>
                      </a:solidFill>
                    </a:rPr>
                    <a:t>JVM / .NET CLR</a:t>
                  </a:r>
                </a:p>
              </p:txBody>
            </p:sp>
          </p:grpSp>
        </p:grpSp>
        <p:grpSp>
          <p:nvGrpSpPr>
            <p:cNvPr id="267" name="Group 266"/>
            <p:cNvGrpSpPr/>
            <p:nvPr/>
          </p:nvGrpSpPr>
          <p:grpSpPr>
            <a:xfrm>
              <a:off x="4156404" y="1120151"/>
              <a:ext cx="1378848" cy="1279023"/>
              <a:chOff x="1376727" y="442110"/>
              <a:chExt cx="1378848" cy="1279023"/>
            </a:xfrm>
          </p:grpSpPr>
          <p:grpSp>
            <p:nvGrpSpPr>
              <p:cNvPr id="268" name="Group 267"/>
              <p:cNvGrpSpPr/>
              <p:nvPr/>
            </p:nvGrpSpPr>
            <p:grpSpPr>
              <a:xfrm>
                <a:off x="1376727" y="442110"/>
                <a:ext cx="1378848" cy="418890"/>
                <a:chOff x="1376727" y="1197210"/>
                <a:chExt cx="1378848" cy="418890"/>
              </a:xfrm>
            </p:grpSpPr>
            <p:pic>
              <p:nvPicPr>
                <p:cNvPr id="275" name="Picture 274"/>
                <p:cNvPicPr>
                  <a:picLocks noChangeAspect="1"/>
                </p:cNvPicPr>
                <p:nvPr/>
              </p:nvPicPr>
              <p:blipFill>
                <a:blip r:embed="rId5"/>
                <a:stretch>
                  <a:fillRect/>
                </a:stretch>
              </p:blipFill>
              <p:spPr>
                <a:xfrm>
                  <a:off x="1376727" y="1197210"/>
                  <a:ext cx="1378848" cy="418890"/>
                </a:xfrm>
                <a:prstGeom prst="rect">
                  <a:avLst/>
                </a:prstGeom>
              </p:spPr>
            </p:pic>
            <p:sp>
              <p:nvSpPr>
                <p:cNvPr id="276" name="TextBox 275"/>
                <p:cNvSpPr txBox="1"/>
                <p:nvPr/>
              </p:nvSpPr>
              <p:spPr>
                <a:xfrm>
                  <a:off x="1376727" y="1278225"/>
                  <a:ext cx="1378848" cy="246221"/>
                </a:xfrm>
                <a:prstGeom prst="rect">
                  <a:avLst/>
                </a:prstGeom>
                <a:noFill/>
              </p:spPr>
              <p:txBody>
                <a:bodyPr wrap="square" rtlCol="0" anchor="ctr">
                  <a:spAutoFit/>
                </a:bodyPr>
                <a:lstStyle/>
                <a:p>
                  <a:pPr algn="ctr"/>
                  <a:r>
                    <a:rPr lang="en-US" sz="1000" dirty="0"/>
                    <a:t>Application </a:t>
                  </a:r>
                  <a:r>
                    <a:rPr lang="en-US" sz="1000" dirty="0" smtClean="0"/>
                    <a:t>Code</a:t>
                  </a:r>
                  <a:endParaRPr lang="en-US" sz="1000" dirty="0"/>
                </a:p>
              </p:txBody>
            </p:sp>
          </p:grpSp>
          <p:grpSp>
            <p:nvGrpSpPr>
              <p:cNvPr id="269" name="Group 268"/>
              <p:cNvGrpSpPr/>
              <p:nvPr/>
            </p:nvGrpSpPr>
            <p:grpSpPr>
              <a:xfrm>
                <a:off x="1376727" y="868986"/>
                <a:ext cx="1378848" cy="418890"/>
                <a:chOff x="1376727" y="1197210"/>
                <a:chExt cx="1378848" cy="418890"/>
              </a:xfrm>
            </p:grpSpPr>
            <p:pic>
              <p:nvPicPr>
                <p:cNvPr id="273" name="Picture 272"/>
                <p:cNvPicPr>
                  <a:picLocks noChangeAspect="1"/>
                </p:cNvPicPr>
                <p:nvPr/>
              </p:nvPicPr>
              <p:blipFill>
                <a:blip r:embed="rId5"/>
                <a:stretch>
                  <a:fillRect/>
                </a:stretch>
              </p:blipFill>
              <p:spPr>
                <a:xfrm>
                  <a:off x="1376727" y="1197210"/>
                  <a:ext cx="1378848" cy="418890"/>
                </a:xfrm>
                <a:prstGeom prst="rect">
                  <a:avLst/>
                </a:prstGeom>
              </p:spPr>
            </p:pic>
            <p:sp>
              <p:nvSpPr>
                <p:cNvPr id="274" name="TextBox 273"/>
                <p:cNvSpPr txBox="1"/>
                <p:nvPr/>
              </p:nvSpPr>
              <p:spPr>
                <a:xfrm>
                  <a:off x="1376727" y="1201281"/>
                  <a:ext cx="1378848" cy="400110"/>
                </a:xfrm>
                <a:prstGeom prst="rect">
                  <a:avLst/>
                </a:prstGeom>
                <a:noFill/>
              </p:spPr>
              <p:txBody>
                <a:bodyPr wrap="square" rtlCol="0" anchor="ctr">
                  <a:spAutoFit/>
                </a:bodyPr>
                <a:lstStyle/>
                <a:p>
                  <a:pPr algn="ctr"/>
                  <a:r>
                    <a:rPr lang="en-US" sz="1000" dirty="0"/>
                    <a:t>Application </a:t>
                  </a:r>
                  <a:r>
                    <a:rPr lang="en-US" sz="1000" dirty="0" smtClean="0"/>
                    <a:t>Server Stack</a:t>
                  </a:r>
                  <a:endParaRPr lang="en-US" sz="1000" dirty="0"/>
                </a:p>
              </p:txBody>
            </p:sp>
          </p:grpSp>
          <p:grpSp>
            <p:nvGrpSpPr>
              <p:cNvPr id="270" name="Group 269"/>
              <p:cNvGrpSpPr/>
              <p:nvPr/>
            </p:nvGrpSpPr>
            <p:grpSpPr>
              <a:xfrm>
                <a:off x="1376727" y="1302243"/>
                <a:ext cx="1378848" cy="418890"/>
                <a:chOff x="1376727" y="1197210"/>
                <a:chExt cx="1378848" cy="418890"/>
              </a:xfrm>
            </p:grpSpPr>
            <p:pic>
              <p:nvPicPr>
                <p:cNvPr id="271" name="Picture 270"/>
                <p:cNvPicPr>
                  <a:picLocks noChangeAspect="1"/>
                </p:cNvPicPr>
                <p:nvPr/>
              </p:nvPicPr>
              <p:blipFill>
                <a:blip r:embed="rId5"/>
                <a:stretch>
                  <a:fillRect/>
                </a:stretch>
              </p:blipFill>
              <p:spPr>
                <a:xfrm>
                  <a:off x="1376727" y="1197210"/>
                  <a:ext cx="1378848" cy="418890"/>
                </a:xfrm>
                <a:prstGeom prst="rect">
                  <a:avLst/>
                </a:prstGeom>
              </p:spPr>
            </p:pic>
            <p:sp>
              <p:nvSpPr>
                <p:cNvPr id="272" name="TextBox 271"/>
                <p:cNvSpPr txBox="1"/>
                <p:nvPr/>
              </p:nvSpPr>
              <p:spPr>
                <a:xfrm>
                  <a:off x="1376727" y="1278225"/>
                  <a:ext cx="1378848" cy="246221"/>
                </a:xfrm>
                <a:prstGeom prst="rect">
                  <a:avLst/>
                </a:prstGeom>
                <a:noFill/>
              </p:spPr>
              <p:txBody>
                <a:bodyPr wrap="square" rtlCol="0" anchor="ctr">
                  <a:spAutoFit/>
                </a:bodyPr>
                <a:lstStyle/>
                <a:p>
                  <a:pPr algn="ctr"/>
                  <a:r>
                    <a:rPr lang="en-US" sz="1000" dirty="0">
                      <a:solidFill>
                        <a:srgbClr val="000000"/>
                      </a:solidFill>
                    </a:rPr>
                    <a:t>JVM / .NET CLR</a:t>
                  </a:r>
                </a:p>
              </p:txBody>
            </p:sp>
          </p:grpSp>
        </p:grpSp>
        <p:grpSp>
          <p:nvGrpSpPr>
            <p:cNvPr id="6" name="Group 5"/>
            <p:cNvGrpSpPr/>
            <p:nvPr/>
          </p:nvGrpSpPr>
          <p:grpSpPr>
            <a:xfrm>
              <a:off x="1464317" y="1644900"/>
              <a:ext cx="1378848" cy="1279023"/>
              <a:chOff x="1376727" y="442110"/>
              <a:chExt cx="1378848" cy="1279023"/>
            </a:xfrm>
          </p:grpSpPr>
          <p:grpSp>
            <p:nvGrpSpPr>
              <p:cNvPr id="5" name="Group 4"/>
              <p:cNvGrpSpPr/>
              <p:nvPr/>
            </p:nvGrpSpPr>
            <p:grpSpPr>
              <a:xfrm>
                <a:off x="1376727" y="442110"/>
                <a:ext cx="1378848" cy="418890"/>
                <a:chOff x="1376727" y="1197210"/>
                <a:chExt cx="1378848" cy="418890"/>
              </a:xfrm>
            </p:grpSpPr>
            <p:pic>
              <p:nvPicPr>
                <p:cNvPr id="224" name="Picture 223"/>
                <p:cNvPicPr>
                  <a:picLocks noChangeAspect="1"/>
                </p:cNvPicPr>
                <p:nvPr/>
              </p:nvPicPr>
              <p:blipFill>
                <a:blip r:embed="rId5"/>
                <a:stretch>
                  <a:fillRect/>
                </a:stretch>
              </p:blipFill>
              <p:spPr>
                <a:xfrm>
                  <a:off x="1376727" y="1197210"/>
                  <a:ext cx="1378848" cy="418890"/>
                </a:xfrm>
                <a:prstGeom prst="rect">
                  <a:avLst/>
                </a:prstGeom>
              </p:spPr>
            </p:pic>
            <p:sp>
              <p:nvSpPr>
                <p:cNvPr id="4" name="TextBox 3"/>
                <p:cNvSpPr txBox="1"/>
                <p:nvPr/>
              </p:nvSpPr>
              <p:spPr>
                <a:xfrm>
                  <a:off x="1376727" y="1278225"/>
                  <a:ext cx="1378848" cy="246221"/>
                </a:xfrm>
                <a:prstGeom prst="rect">
                  <a:avLst/>
                </a:prstGeom>
                <a:noFill/>
              </p:spPr>
              <p:txBody>
                <a:bodyPr wrap="square" rtlCol="0" anchor="ctr">
                  <a:spAutoFit/>
                </a:bodyPr>
                <a:lstStyle/>
                <a:p>
                  <a:pPr algn="ctr"/>
                  <a:r>
                    <a:rPr lang="en-US" sz="1000" dirty="0"/>
                    <a:t>Application </a:t>
                  </a:r>
                  <a:r>
                    <a:rPr lang="en-US" sz="1000" dirty="0" smtClean="0"/>
                    <a:t>Code</a:t>
                  </a:r>
                  <a:endParaRPr lang="en-US" sz="1000" dirty="0"/>
                </a:p>
              </p:txBody>
            </p:sp>
          </p:grpSp>
          <p:grpSp>
            <p:nvGrpSpPr>
              <p:cNvPr id="225" name="Group 224"/>
              <p:cNvGrpSpPr/>
              <p:nvPr/>
            </p:nvGrpSpPr>
            <p:grpSpPr>
              <a:xfrm>
                <a:off x="1376727" y="868986"/>
                <a:ext cx="1378848" cy="418890"/>
                <a:chOff x="1376727" y="1197210"/>
                <a:chExt cx="1378848" cy="418890"/>
              </a:xfrm>
            </p:grpSpPr>
            <p:pic>
              <p:nvPicPr>
                <p:cNvPr id="226" name="Picture 225"/>
                <p:cNvPicPr>
                  <a:picLocks noChangeAspect="1"/>
                </p:cNvPicPr>
                <p:nvPr/>
              </p:nvPicPr>
              <p:blipFill>
                <a:blip r:embed="rId5"/>
                <a:stretch>
                  <a:fillRect/>
                </a:stretch>
              </p:blipFill>
              <p:spPr>
                <a:xfrm>
                  <a:off x="1376727" y="1197210"/>
                  <a:ext cx="1378848" cy="418890"/>
                </a:xfrm>
                <a:prstGeom prst="rect">
                  <a:avLst/>
                </a:prstGeom>
              </p:spPr>
            </p:pic>
            <p:sp>
              <p:nvSpPr>
                <p:cNvPr id="227" name="TextBox 226"/>
                <p:cNvSpPr txBox="1"/>
                <p:nvPr/>
              </p:nvSpPr>
              <p:spPr>
                <a:xfrm>
                  <a:off x="1376727" y="1201281"/>
                  <a:ext cx="1378848" cy="400110"/>
                </a:xfrm>
                <a:prstGeom prst="rect">
                  <a:avLst/>
                </a:prstGeom>
                <a:noFill/>
              </p:spPr>
              <p:txBody>
                <a:bodyPr wrap="square" rtlCol="0" anchor="ctr">
                  <a:spAutoFit/>
                </a:bodyPr>
                <a:lstStyle/>
                <a:p>
                  <a:pPr algn="ctr"/>
                  <a:r>
                    <a:rPr lang="en-US" sz="1000" dirty="0"/>
                    <a:t>Application </a:t>
                  </a:r>
                  <a:r>
                    <a:rPr lang="en-US" sz="1000" dirty="0" smtClean="0"/>
                    <a:t>Server Stack</a:t>
                  </a:r>
                  <a:endParaRPr lang="en-US" sz="1000" dirty="0"/>
                </a:p>
              </p:txBody>
            </p:sp>
          </p:grpSp>
          <p:grpSp>
            <p:nvGrpSpPr>
              <p:cNvPr id="228" name="Group 227"/>
              <p:cNvGrpSpPr/>
              <p:nvPr/>
            </p:nvGrpSpPr>
            <p:grpSpPr>
              <a:xfrm>
                <a:off x="1376727" y="1302243"/>
                <a:ext cx="1378848" cy="418890"/>
                <a:chOff x="1376727" y="1197210"/>
                <a:chExt cx="1378848" cy="418890"/>
              </a:xfrm>
            </p:grpSpPr>
            <p:pic>
              <p:nvPicPr>
                <p:cNvPr id="229" name="Picture 228"/>
                <p:cNvPicPr>
                  <a:picLocks noChangeAspect="1"/>
                </p:cNvPicPr>
                <p:nvPr/>
              </p:nvPicPr>
              <p:blipFill>
                <a:blip r:embed="rId5"/>
                <a:stretch>
                  <a:fillRect/>
                </a:stretch>
              </p:blipFill>
              <p:spPr>
                <a:xfrm>
                  <a:off x="1376727" y="1197210"/>
                  <a:ext cx="1378848" cy="418890"/>
                </a:xfrm>
                <a:prstGeom prst="rect">
                  <a:avLst/>
                </a:prstGeom>
              </p:spPr>
            </p:pic>
            <p:sp>
              <p:nvSpPr>
                <p:cNvPr id="230" name="TextBox 229"/>
                <p:cNvSpPr txBox="1"/>
                <p:nvPr/>
              </p:nvSpPr>
              <p:spPr>
                <a:xfrm>
                  <a:off x="1376727" y="1278225"/>
                  <a:ext cx="1378848" cy="246221"/>
                </a:xfrm>
                <a:prstGeom prst="rect">
                  <a:avLst/>
                </a:prstGeom>
                <a:noFill/>
              </p:spPr>
              <p:txBody>
                <a:bodyPr wrap="square" rtlCol="0" anchor="ctr">
                  <a:spAutoFit/>
                </a:bodyPr>
                <a:lstStyle/>
                <a:p>
                  <a:pPr algn="ctr"/>
                  <a:r>
                    <a:rPr lang="en-US" sz="1000" dirty="0">
                      <a:solidFill>
                        <a:srgbClr val="000000"/>
                      </a:solidFill>
                    </a:rPr>
                    <a:t>JVM / .NET CLR</a:t>
                  </a:r>
                </a:p>
              </p:txBody>
            </p:sp>
          </p:grpSp>
        </p:grpSp>
      </p:grpSp>
      <p:grpSp>
        <p:nvGrpSpPr>
          <p:cNvPr id="161" name="Group 287"/>
          <p:cNvGrpSpPr/>
          <p:nvPr/>
        </p:nvGrpSpPr>
        <p:grpSpPr>
          <a:xfrm>
            <a:off x="1471944" y="2586865"/>
            <a:ext cx="1360498" cy="267302"/>
            <a:chOff x="1327793" y="2591510"/>
            <a:chExt cx="1629700" cy="320193"/>
          </a:xfrm>
          <a:solidFill>
            <a:srgbClr val="FF0000"/>
          </a:solidFill>
        </p:grpSpPr>
        <p:grpSp>
          <p:nvGrpSpPr>
            <p:cNvPr id="162" name="Group 57"/>
            <p:cNvGrpSpPr/>
            <p:nvPr/>
          </p:nvGrpSpPr>
          <p:grpSpPr>
            <a:xfrm>
              <a:off x="1401271" y="2660846"/>
              <a:ext cx="1462721" cy="143372"/>
              <a:chOff x="2506349" y="2533026"/>
              <a:chExt cx="4079185" cy="287024"/>
            </a:xfrm>
            <a:grpFill/>
          </p:grpSpPr>
          <p:grpSp>
            <p:nvGrpSpPr>
              <p:cNvPr id="165" name="Group 31"/>
              <p:cNvGrpSpPr/>
              <p:nvPr/>
            </p:nvGrpSpPr>
            <p:grpSpPr>
              <a:xfrm>
                <a:off x="2506349" y="2540805"/>
                <a:ext cx="1158547" cy="279245"/>
                <a:chOff x="7184870" y="2329655"/>
                <a:chExt cx="1158547" cy="279245"/>
              </a:xfrm>
              <a:grpFill/>
            </p:grpSpPr>
            <p:cxnSp>
              <p:nvCxnSpPr>
                <p:cNvPr id="189" name="Straight Connector 188"/>
                <p:cNvCxnSpPr/>
                <p:nvPr/>
              </p:nvCxnSpPr>
              <p:spPr>
                <a:xfrm>
                  <a:off x="7184870" y="2330274"/>
                  <a:ext cx="300762"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rot="5400000">
                  <a:off x="7334373" y="2470426"/>
                  <a:ext cx="241308"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7470942" y="2590286"/>
                  <a:ext cx="300762"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rot="5400000">
                  <a:off x="7637154" y="2455706"/>
                  <a:ext cx="241308"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a:off x="7738286" y="2332266"/>
                  <a:ext cx="300762"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rot="5400000">
                  <a:off x="7919188" y="2487452"/>
                  <a:ext cx="241308"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8041067" y="2577154"/>
                  <a:ext cx="300762"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rot="5400000">
                  <a:off x="8221969" y="2449515"/>
                  <a:ext cx="241308"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grpSp>
          <p:grpSp>
            <p:nvGrpSpPr>
              <p:cNvPr id="166" name="Group 34"/>
              <p:cNvGrpSpPr/>
              <p:nvPr/>
            </p:nvGrpSpPr>
            <p:grpSpPr>
              <a:xfrm>
                <a:off x="3664896" y="2540805"/>
                <a:ext cx="1158547" cy="279245"/>
                <a:chOff x="7184870" y="2329655"/>
                <a:chExt cx="1158547" cy="279245"/>
              </a:xfrm>
              <a:grpFill/>
            </p:grpSpPr>
            <p:cxnSp>
              <p:nvCxnSpPr>
                <p:cNvPr id="181" name="Straight Connector 62"/>
                <p:cNvCxnSpPr/>
                <p:nvPr/>
              </p:nvCxnSpPr>
              <p:spPr>
                <a:xfrm>
                  <a:off x="7184870" y="2330274"/>
                  <a:ext cx="300762"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182" name="Straight Connector 63"/>
                <p:cNvCxnSpPr/>
                <p:nvPr/>
              </p:nvCxnSpPr>
              <p:spPr>
                <a:xfrm rot="5400000">
                  <a:off x="7334373" y="2470426"/>
                  <a:ext cx="241308"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183" name="Straight Connector 64"/>
                <p:cNvCxnSpPr/>
                <p:nvPr/>
              </p:nvCxnSpPr>
              <p:spPr>
                <a:xfrm>
                  <a:off x="7470942" y="2590286"/>
                  <a:ext cx="300762"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184" name="Straight Connector 65"/>
                <p:cNvCxnSpPr/>
                <p:nvPr/>
              </p:nvCxnSpPr>
              <p:spPr>
                <a:xfrm rot="5400000">
                  <a:off x="7637154" y="2455706"/>
                  <a:ext cx="241308"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185" name="Straight Connector 66"/>
                <p:cNvCxnSpPr/>
                <p:nvPr/>
              </p:nvCxnSpPr>
              <p:spPr>
                <a:xfrm>
                  <a:off x="7738286" y="2332266"/>
                  <a:ext cx="300762"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rot="5400000">
                  <a:off x="7919188" y="2487452"/>
                  <a:ext cx="241308"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a:off x="8041067" y="2577154"/>
                  <a:ext cx="300762"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rot="5400000">
                  <a:off x="8221969" y="2449515"/>
                  <a:ext cx="241308"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grpSp>
          <p:grpSp>
            <p:nvGrpSpPr>
              <p:cNvPr id="167" name="Group 43"/>
              <p:cNvGrpSpPr/>
              <p:nvPr/>
            </p:nvGrpSpPr>
            <p:grpSpPr>
              <a:xfrm>
                <a:off x="4823443" y="2540805"/>
                <a:ext cx="1158547" cy="279245"/>
                <a:chOff x="7184870" y="2329655"/>
                <a:chExt cx="1158547" cy="279245"/>
              </a:xfrm>
              <a:grpFill/>
            </p:grpSpPr>
            <p:cxnSp>
              <p:nvCxnSpPr>
                <p:cNvPr id="173" name="Straight Connector 172"/>
                <p:cNvCxnSpPr/>
                <p:nvPr/>
              </p:nvCxnSpPr>
              <p:spPr>
                <a:xfrm>
                  <a:off x="7184870" y="2330274"/>
                  <a:ext cx="300762"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rot="5400000">
                  <a:off x="7334373" y="2470426"/>
                  <a:ext cx="241308"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a:off x="7470942" y="2590286"/>
                  <a:ext cx="300762"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rot="5400000">
                  <a:off x="7637154" y="2455706"/>
                  <a:ext cx="241308"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7738286" y="2332266"/>
                  <a:ext cx="300762"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rot="5400000">
                  <a:off x="7919188" y="2487452"/>
                  <a:ext cx="241308"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8041067" y="2577154"/>
                  <a:ext cx="300762"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rot="5400000">
                  <a:off x="8221969" y="2449515"/>
                  <a:ext cx="241308"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grpSp>
          <p:grpSp>
            <p:nvGrpSpPr>
              <p:cNvPr id="168" name="Group 56"/>
              <p:cNvGrpSpPr/>
              <p:nvPr/>
            </p:nvGrpSpPr>
            <p:grpSpPr>
              <a:xfrm>
                <a:off x="5980403" y="2533026"/>
                <a:ext cx="605131" cy="279245"/>
                <a:chOff x="5980403" y="2533026"/>
                <a:chExt cx="605131" cy="279245"/>
              </a:xfrm>
              <a:grpFill/>
            </p:grpSpPr>
            <p:cxnSp>
              <p:nvCxnSpPr>
                <p:cNvPr id="169" name="Straight Connector 168"/>
                <p:cNvCxnSpPr/>
                <p:nvPr/>
              </p:nvCxnSpPr>
              <p:spPr>
                <a:xfrm>
                  <a:off x="5980403" y="2535637"/>
                  <a:ext cx="300762"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rot="5400000">
                  <a:off x="6161305" y="2690823"/>
                  <a:ext cx="241308"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a:off x="6283184" y="2780525"/>
                  <a:ext cx="300762"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rot="5400000">
                  <a:off x="6464086" y="2652886"/>
                  <a:ext cx="241308"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grpSp>
        </p:grpSp>
        <p:sp>
          <p:nvSpPr>
            <p:cNvPr id="163" name="Rectangle 162"/>
            <p:cNvSpPr/>
            <p:nvPr/>
          </p:nvSpPr>
          <p:spPr>
            <a:xfrm>
              <a:off x="2884017" y="2594484"/>
              <a:ext cx="73476" cy="317219"/>
            </a:xfrm>
            <a:prstGeom prst="rect">
              <a:avLst/>
            </a:prstGeom>
            <a:solidFill>
              <a:srgbClr val="D40000"/>
            </a:solidFill>
            <a:ln>
              <a:solidFill>
                <a:srgbClr val="D4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p>
          </p:txBody>
        </p:sp>
        <p:sp>
          <p:nvSpPr>
            <p:cNvPr id="164" name="Rectangle 163"/>
            <p:cNvSpPr/>
            <p:nvPr/>
          </p:nvSpPr>
          <p:spPr>
            <a:xfrm>
              <a:off x="1327793" y="2591510"/>
              <a:ext cx="73476" cy="317219"/>
            </a:xfrm>
            <a:prstGeom prst="rect">
              <a:avLst/>
            </a:prstGeom>
            <a:solidFill>
              <a:srgbClr val="D40000"/>
            </a:solidFill>
            <a:ln>
              <a:solidFill>
                <a:srgbClr val="D4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grpSp>
      <p:grpSp>
        <p:nvGrpSpPr>
          <p:cNvPr id="287" name="Group 287"/>
          <p:cNvGrpSpPr/>
          <p:nvPr/>
        </p:nvGrpSpPr>
        <p:grpSpPr>
          <a:xfrm>
            <a:off x="4165203" y="2075847"/>
            <a:ext cx="1360498" cy="267302"/>
            <a:chOff x="1327793" y="2591510"/>
            <a:chExt cx="1629700" cy="320193"/>
          </a:xfrm>
          <a:solidFill>
            <a:srgbClr val="FF0000"/>
          </a:solidFill>
        </p:grpSpPr>
        <p:grpSp>
          <p:nvGrpSpPr>
            <p:cNvPr id="288" name="Group 57"/>
            <p:cNvGrpSpPr/>
            <p:nvPr/>
          </p:nvGrpSpPr>
          <p:grpSpPr>
            <a:xfrm>
              <a:off x="1401271" y="2660846"/>
              <a:ext cx="1462721" cy="143372"/>
              <a:chOff x="2506349" y="2533026"/>
              <a:chExt cx="4079185" cy="287024"/>
            </a:xfrm>
            <a:grpFill/>
          </p:grpSpPr>
          <p:grpSp>
            <p:nvGrpSpPr>
              <p:cNvPr id="291" name="Group 31"/>
              <p:cNvGrpSpPr/>
              <p:nvPr/>
            </p:nvGrpSpPr>
            <p:grpSpPr>
              <a:xfrm>
                <a:off x="2506349" y="2540805"/>
                <a:ext cx="1158547" cy="279245"/>
                <a:chOff x="7184870" y="2329655"/>
                <a:chExt cx="1158547" cy="279245"/>
              </a:xfrm>
              <a:grpFill/>
            </p:grpSpPr>
            <p:cxnSp>
              <p:nvCxnSpPr>
                <p:cNvPr id="315" name="Straight Connector 314"/>
                <p:cNvCxnSpPr/>
                <p:nvPr/>
              </p:nvCxnSpPr>
              <p:spPr>
                <a:xfrm>
                  <a:off x="7184870" y="2330274"/>
                  <a:ext cx="300762"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p:nvCxnSpPr>
              <p:spPr>
                <a:xfrm rot="5400000">
                  <a:off x="7334373" y="2470426"/>
                  <a:ext cx="241308"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p:nvCxnSpPr>
              <p:spPr>
                <a:xfrm>
                  <a:off x="7470942" y="2590286"/>
                  <a:ext cx="300762"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p:nvCxnSpPr>
              <p:spPr>
                <a:xfrm rot="5400000">
                  <a:off x="7637154" y="2455706"/>
                  <a:ext cx="241308"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p:nvCxnSpPr>
              <p:spPr>
                <a:xfrm>
                  <a:off x="7738286" y="2332266"/>
                  <a:ext cx="300762"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p:nvCxnSpPr>
              <p:spPr>
                <a:xfrm rot="5400000">
                  <a:off x="7919188" y="2487452"/>
                  <a:ext cx="241308"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p:nvCxnSpPr>
              <p:spPr>
                <a:xfrm>
                  <a:off x="8041067" y="2577154"/>
                  <a:ext cx="300762"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p:nvCxnSpPr>
              <p:spPr>
                <a:xfrm rot="5400000">
                  <a:off x="8221969" y="2449515"/>
                  <a:ext cx="241308"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grpSp>
          <p:grpSp>
            <p:nvGrpSpPr>
              <p:cNvPr id="292" name="Group 34"/>
              <p:cNvGrpSpPr/>
              <p:nvPr/>
            </p:nvGrpSpPr>
            <p:grpSpPr>
              <a:xfrm>
                <a:off x="3664896" y="2540805"/>
                <a:ext cx="1158547" cy="279245"/>
                <a:chOff x="7184870" y="2329655"/>
                <a:chExt cx="1158547" cy="279245"/>
              </a:xfrm>
              <a:grpFill/>
            </p:grpSpPr>
            <p:cxnSp>
              <p:nvCxnSpPr>
                <p:cNvPr id="307" name="Straight Connector 62"/>
                <p:cNvCxnSpPr/>
                <p:nvPr/>
              </p:nvCxnSpPr>
              <p:spPr>
                <a:xfrm>
                  <a:off x="7184870" y="2330274"/>
                  <a:ext cx="300762"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308" name="Straight Connector 63"/>
                <p:cNvCxnSpPr/>
                <p:nvPr/>
              </p:nvCxnSpPr>
              <p:spPr>
                <a:xfrm rot="5400000">
                  <a:off x="7334373" y="2470426"/>
                  <a:ext cx="241308"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309" name="Straight Connector 64"/>
                <p:cNvCxnSpPr/>
                <p:nvPr/>
              </p:nvCxnSpPr>
              <p:spPr>
                <a:xfrm>
                  <a:off x="7470942" y="2590286"/>
                  <a:ext cx="300762"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310" name="Straight Connector 65"/>
                <p:cNvCxnSpPr/>
                <p:nvPr/>
              </p:nvCxnSpPr>
              <p:spPr>
                <a:xfrm rot="5400000">
                  <a:off x="7637154" y="2455706"/>
                  <a:ext cx="241308"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311" name="Straight Connector 66"/>
                <p:cNvCxnSpPr/>
                <p:nvPr/>
              </p:nvCxnSpPr>
              <p:spPr>
                <a:xfrm>
                  <a:off x="7738286" y="2332266"/>
                  <a:ext cx="300762"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p:nvCxnSpPr>
              <p:spPr>
                <a:xfrm rot="5400000">
                  <a:off x="7919188" y="2487452"/>
                  <a:ext cx="241308"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p:nvCxnSpPr>
              <p:spPr>
                <a:xfrm>
                  <a:off x="8041067" y="2577154"/>
                  <a:ext cx="300762"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p:nvCxnSpPr>
              <p:spPr>
                <a:xfrm rot="5400000">
                  <a:off x="8221969" y="2449515"/>
                  <a:ext cx="241308"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grpSp>
          <p:grpSp>
            <p:nvGrpSpPr>
              <p:cNvPr id="293" name="Group 43"/>
              <p:cNvGrpSpPr/>
              <p:nvPr/>
            </p:nvGrpSpPr>
            <p:grpSpPr>
              <a:xfrm>
                <a:off x="4823443" y="2540805"/>
                <a:ext cx="1158547" cy="279245"/>
                <a:chOff x="7184870" y="2329655"/>
                <a:chExt cx="1158547" cy="279245"/>
              </a:xfrm>
              <a:grpFill/>
            </p:grpSpPr>
            <p:cxnSp>
              <p:nvCxnSpPr>
                <p:cNvPr id="299" name="Straight Connector 298"/>
                <p:cNvCxnSpPr/>
                <p:nvPr/>
              </p:nvCxnSpPr>
              <p:spPr>
                <a:xfrm>
                  <a:off x="7184870" y="2330274"/>
                  <a:ext cx="300762"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p:nvCxnSpPr>
              <p:spPr>
                <a:xfrm rot="5400000">
                  <a:off x="7334373" y="2470426"/>
                  <a:ext cx="241308"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p:nvCxnSpPr>
              <p:spPr>
                <a:xfrm>
                  <a:off x="7470942" y="2590286"/>
                  <a:ext cx="300762"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p:nvCxnSpPr>
              <p:spPr>
                <a:xfrm rot="5400000">
                  <a:off x="7637154" y="2455706"/>
                  <a:ext cx="241308"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p:nvCxnSpPr>
              <p:spPr>
                <a:xfrm>
                  <a:off x="7738286" y="2332266"/>
                  <a:ext cx="300762"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p:nvCxnSpPr>
              <p:spPr>
                <a:xfrm rot="5400000">
                  <a:off x="7919188" y="2487452"/>
                  <a:ext cx="241308"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p:nvCxnSpPr>
              <p:spPr>
                <a:xfrm>
                  <a:off x="8041067" y="2577154"/>
                  <a:ext cx="300762"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p:nvCxnSpPr>
              <p:spPr>
                <a:xfrm rot="5400000">
                  <a:off x="8221969" y="2449515"/>
                  <a:ext cx="241308"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grpSp>
          <p:grpSp>
            <p:nvGrpSpPr>
              <p:cNvPr id="294" name="Group 56"/>
              <p:cNvGrpSpPr/>
              <p:nvPr/>
            </p:nvGrpSpPr>
            <p:grpSpPr>
              <a:xfrm>
                <a:off x="5980403" y="2533026"/>
                <a:ext cx="605131" cy="279245"/>
                <a:chOff x="5980403" y="2533026"/>
                <a:chExt cx="605131" cy="279245"/>
              </a:xfrm>
              <a:grpFill/>
            </p:grpSpPr>
            <p:cxnSp>
              <p:nvCxnSpPr>
                <p:cNvPr id="295" name="Straight Connector 294"/>
                <p:cNvCxnSpPr/>
                <p:nvPr/>
              </p:nvCxnSpPr>
              <p:spPr>
                <a:xfrm>
                  <a:off x="5980403" y="2535637"/>
                  <a:ext cx="300762"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p:nvCxnSpPr>
              <p:spPr>
                <a:xfrm rot="5400000">
                  <a:off x="6161305" y="2690823"/>
                  <a:ext cx="241308"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p:nvCxnSpPr>
              <p:spPr>
                <a:xfrm>
                  <a:off x="6283184" y="2780525"/>
                  <a:ext cx="300762"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p:nvCxnSpPr>
              <p:spPr>
                <a:xfrm rot="5400000">
                  <a:off x="6464086" y="2652886"/>
                  <a:ext cx="241308"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grpSp>
        </p:grpSp>
        <p:sp>
          <p:nvSpPr>
            <p:cNvPr id="289" name="Rectangle 288"/>
            <p:cNvSpPr/>
            <p:nvPr/>
          </p:nvSpPr>
          <p:spPr>
            <a:xfrm>
              <a:off x="2884017" y="2594484"/>
              <a:ext cx="73476" cy="317219"/>
            </a:xfrm>
            <a:prstGeom prst="rect">
              <a:avLst/>
            </a:prstGeom>
            <a:solidFill>
              <a:srgbClr val="D40000"/>
            </a:solidFill>
            <a:ln>
              <a:solidFill>
                <a:srgbClr val="D4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p>
          </p:txBody>
        </p:sp>
        <p:sp>
          <p:nvSpPr>
            <p:cNvPr id="290" name="Rectangle 289"/>
            <p:cNvSpPr/>
            <p:nvPr/>
          </p:nvSpPr>
          <p:spPr>
            <a:xfrm>
              <a:off x="1327793" y="2591510"/>
              <a:ext cx="73476" cy="317219"/>
            </a:xfrm>
            <a:prstGeom prst="rect">
              <a:avLst/>
            </a:prstGeom>
            <a:solidFill>
              <a:srgbClr val="D40000"/>
            </a:solidFill>
            <a:ln>
              <a:solidFill>
                <a:srgbClr val="D4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grpSp>
      <p:grpSp>
        <p:nvGrpSpPr>
          <p:cNvPr id="395" name="Group 287"/>
          <p:cNvGrpSpPr/>
          <p:nvPr/>
        </p:nvGrpSpPr>
        <p:grpSpPr>
          <a:xfrm>
            <a:off x="7237840" y="3295207"/>
            <a:ext cx="1360498" cy="267302"/>
            <a:chOff x="1327793" y="2591510"/>
            <a:chExt cx="1629700" cy="320193"/>
          </a:xfrm>
          <a:solidFill>
            <a:srgbClr val="FF0000"/>
          </a:solidFill>
        </p:grpSpPr>
        <p:grpSp>
          <p:nvGrpSpPr>
            <p:cNvPr id="396" name="Group 57"/>
            <p:cNvGrpSpPr/>
            <p:nvPr/>
          </p:nvGrpSpPr>
          <p:grpSpPr>
            <a:xfrm>
              <a:off x="1401271" y="2660846"/>
              <a:ext cx="1462721" cy="143372"/>
              <a:chOff x="2506349" y="2533026"/>
              <a:chExt cx="4079185" cy="287024"/>
            </a:xfrm>
            <a:grpFill/>
          </p:grpSpPr>
          <p:grpSp>
            <p:nvGrpSpPr>
              <p:cNvPr id="399" name="Group 31"/>
              <p:cNvGrpSpPr/>
              <p:nvPr/>
            </p:nvGrpSpPr>
            <p:grpSpPr>
              <a:xfrm>
                <a:off x="2506349" y="2540805"/>
                <a:ext cx="1158547" cy="279245"/>
                <a:chOff x="7184870" y="2329655"/>
                <a:chExt cx="1158547" cy="279245"/>
              </a:xfrm>
              <a:grpFill/>
            </p:grpSpPr>
            <p:cxnSp>
              <p:nvCxnSpPr>
                <p:cNvPr id="423" name="Straight Connector 422"/>
                <p:cNvCxnSpPr/>
                <p:nvPr/>
              </p:nvCxnSpPr>
              <p:spPr>
                <a:xfrm>
                  <a:off x="7184870" y="2330274"/>
                  <a:ext cx="300762"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p:nvCxnSpPr>
              <p:spPr>
                <a:xfrm rot="5400000">
                  <a:off x="7334373" y="2470426"/>
                  <a:ext cx="241308"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p:nvCxnSpPr>
              <p:spPr>
                <a:xfrm>
                  <a:off x="7470942" y="2590286"/>
                  <a:ext cx="300762"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p:nvCxnSpPr>
              <p:spPr>
                <a:xfrm rot="5400000">
                  <a:off x="7637154" y="2455706"/>
                  <a:ext cx="241308"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p:nvCxnSpPr>
              <p:spPr>
                <a:xfrm>
                  <a:off x="7738286" y="2332266"/>
                  <a:ext cx="300762"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p:nvCxnSpPr>
              <p:spPr>
                <a:xfrm rot="5400000">
                  <a:off x="7919188" y="2487452"/>
                  <a:ext cx="241308"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p:nvCxnSpPr>
              <p:spPr>
                <a:xfrm>
                  <a:off x="8041067" y="2577154"/>
                  <a:ext cx="300762"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p:nvCxnSpPr>
              <p:spPr>
                <a:xfrm rot="5400000">
                  <a:off x="8221969" y="2449515"/>
                  <a:ext cx="241308"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grpSp>
          <p:grpSp>
            <p:nvGrpSpPr>
              <p:cNvPr id="400" name="Group 34"/>
              <p:cNvGrpSpPr/>
              <p:nvPr/>
            </p:nvGrpSpPr>
            <p:grpSpPr>
              <a:xfrm>
                <a:off x="3664896" y="2540805"/>
                <a:ext cx="1158547" cy="279245"/>
                <a:chOff x="7184870" y="2329655"/>
                <a:chExt cx="1158547" cy="279245"/>
              </a:xfrm>
              <a:grpFill/>
            </p:grpSpPr>
            <p:cxnSp>
              <p:nvCxnSpPr>
                <p:cNvPr id="415" name="Straight Connector 62"/>
                <p:cNvCxnSpPr/>
                <p:nvPr/>
              </p:nvCxnSpPr>
              <p:spPr>
                <a:xfrm>
                  <a:off x="7184870" y="2330274"/>
                  <a:ext cx="300762"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416" name="Straight Connector 63"/>
                <p:cNvCxnSpPr/>
                <p:nvPr/>
              </p:nvCxnSpPr>
              <p:spPr>
                <a:xfrm rot="5400000">
                  <a:off x="7334373" y="2470426"/>
                  <a:ext cx="241308"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417" name="Straight Connector 64"/>
                <p:cNvCxnSpPr/>
                <p:nvPr/>
              </p:nvCxnSpPr>
              <p:spPr>
                <a:xfrm>
                  <a:off x="7470942" y="2590286"/>
                  <a:ext cx="300762"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418" name="Straight Connector 65"/>
                <p:cNvCxnSpPr/>
                <p:nvPr/>
              </p:nvCxnSpPr>
              <p:spPr>
                <a:xfrm rot="5400000">
                  <a:off x="7637154" y="2455706"/>
                  <a:ext cx="241308"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419" name="Straight Connector 66"/>
                <p:cNvCxnSpPr/>
                <p:nvPr/>
              </p:nvCxnSpPr>
              <p:spPr>
                <a:xfrm>
                  <a:off x="7738286" y="2332266"/>
                  <a:ext cx="300762"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p:nvCxnSpPr>
              <p:spPr>
                <a:xfrm rot="5400000">
                  <a:off x="7919188" y="2487452"/>
                  <a:ext cx="241308"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p:nvCxnSpPr>
              <p:spPr>
                <a:xfrm>
                  <a:off x="8041067" y="2577154"/>
                  <a:ext cx="300762"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p:nvCxnSpPr>
              <p:spPr>
                <a:xfrm rot="5400000">
                  <a:off x="8221969" y="2449515"/>
                  <a:ext cx="241308"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grpSp>
          <p:grpSp>
            <p:nvGrpSpPr>
              <p:cNvPr id="401" name="Group 43"/>
              <p:cNvGrpSpPr/>
              <p:nvPr/>
            </p:nvGrpSpPr>
            <p:grpSpPr>
              <a:xfrm>
                <a:off x="4823443" y="2540805"/>
                <a:ext cx="1158547" cy="279245"/>
                <a:chOff x="7184870" y="2329655"/>
                <a:chExt cx="1158547" cy="279245"/>
              </a:xfrm>
              <a:grpFill/>
            </p:grpSpPr>
            <p:cxnSp>
              <p:nvCxnSpPr>
                <p:cNvPr id="407" name="Straight Connector 406"/>
                <p:cNvCxnSpPr/>
                <p:nvPr/>
              </p:nvCxnSpPr>
              <p:spPr>
                <a:xfrm>
                  <a:off x="7184870" y="2330274"/>
                  <a:ext cx="300762"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p:nvCxnSpPr>
              <p:spPr>
                <a:xfrm rot="5400000">
                  <a:off x="7334373" y="2470426"/>
                  <a:ext cx="241308"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p:nvCxnSpPr>
              <p:spPr>
                <a:xfrm>
                  <a:off x="7470942" y="2590286"/>
                  <a:ext cx="300762"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p:nvCxnSpPr>
              <p:spPr>
                <a:xfrm rot="5400000">
                  <a:off x="7637154" y="2455706"/>
                  <a:ext cx="241308"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p:nvCxnSpPr>
              <p:spPr>
                <a:xfrm>
                  <a:off x="7738286" y="2332266"/>
                  <a:ext cx="300762"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p:nvCxnSpPr>
              <p:spPr>
                <a:xfrm rot="5400000">
                  <a:off x="7919188" y="2487452"/>
                  <a:ext cx="241308"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p:nvCxnSpPr>
              <p:spPr>
                <a:xfrm>
                  <a:off x="8041067" y="2577154"/>
                  <a:ext cx="300762"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p:nvCxnSpPr>
              <p:spPr>
                <a:xfrm rot="5400000">
                  <a:off x="8221969" y="2449515"/>
                  <a:ext cx="241308"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grpSp>
          <p:grpSp>
            <p:nvGrpSpPr>
              <p:cNvPr id="402" name="Group 56"/>
              <p:cNvGrpSpPr/>
              <p:nvPr/>
            </p:nvGrpSpPr>
            <p:grpSpPr>
              <a:xfrm>
                <a:off x="5980403" y="2533026"/>
                <a:ext cx="605131" cy="279245"/>
                <a:chOff x="5980403" y="2533026"/>
                <a:chExt cx="605131" cy="279245"/>
              </a:xfrm>
              <a:grpFill/>
            </p:grpSpPr>
            <p:cxnSp>
              <p:nvCxnSpPr>
                <p:cNvPr id="403" name="Straight Connector 402"/>
                <p:cNvCxnSpPr/>
                <p:nvPr/>
              </p:nvCxnSpPr>
              <p:spPr>
                <a:xfrm>
                  <a:off x="5980403" y="2535637"/>
                  <a:ext cx="300762"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p:nvCxnSpPr>
              <p:spPr>
                <a:xfrm rot="5400000">
                  <a:off x="6161305" y="2690823"/>
                  <a:ext cx="241308"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p:nvCxnSpPr>
              <p:spPr>
                <a:xfrm>
                  <a:off x="6283184" y="2780525"/>
                  <a:ext cx="300762"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p:nvCxnSpPr>
              <p:spPr>
                <a:xfrm rot="5400000">
                  <a:off x="6464086" y="2652886"/>
                  <a:ext cx="241308" cy="1588"/>
                </a:xfrm>
                <a:prstGeom prst="line">
                  <a:avLst/>
                </a:prstGeom>
                <a:grpFill/>
                <a:ln>
                  <a:solidFill>
                    <a:srgbClr val="D40000"/>
                  </a:solidFill>
                </a:ln>
              </p:spPr>
              <p:style>
                <a:lnRef idx="2">
                  <a:schemeClr val="accent1"/>
                </a:lnRef>
                <a:fillRef idx="0">
                  <a:schemeClr val="accent1"/>
                </a:fillRef>
                <a:effectRef idx="1">
                  <a:schemeClr val="accent1"/>
                </a:effectRef>
                <a:fontRef idx="minor">
                  <a:schemeClr val="tx1"/>
                </a:fontRef>
              </p:style>
            </p:cxnSp>
          </p:grpSp>
        </p:grpSp>
        <p:sp>
          <p:nvSpPr>
            <p:cNvPr id="397" name="Rectangle 396"/>
            <p:cNvSpPr/>
            <p:nvPr/>
          </p:nvSpPr>
          <p:spPr>
            <a:xfrm>
              <a:off x="2884017" y="2594484"/>
              <a:ext cx="73476" cy="317219"/>
            </a:xfrm>
            <a:prstGeom prst="rect">
              <a:avLst/>
            </a:prstGeom>
            <a:solidFill>
              <a:srgbClr val="D40000"/>
            </a:solidFill>
            <a:ln>
              <a:solidFill>
                <a:srgbClr val="D4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dirty="0"/>
            </a:p>
          </p:txBody>
        </p:sp>
        <p:sp>
          <p:nvSpPr>
            <p:cNvPr id="398" name="Rectangle 397"/>
            <p:cNvSpPr/>
            <p:nvPr/>
          </p:nvSpPr>
          <p:spPr>
            <a:xfrm>
              <a:off x="1327793" y="2591510"/>
              <a:ext cx="73476" cy="317219"/>
            </a:xfrm>
            <a:prstGeom prst="rect">
              <a:avLst/>
            </a:prstGeom>
            <a:solidFill>
              <a:srgbClr val="D40000"/>
            </a:solidFill>
            <a:ln>
              <a:solidFill>
                <a:srgbClr val="D4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p>
          </p:txBody>
        </p:sp>
      </p:grpSp>
      <p:sp>
        <p:nvSpPr>
          <p:cNvPr id="3" name="Title 2"/>
          <p:cNvSpPr>
            <a:spLocks noGrp="1"/>
          </p:cNvSpPr>
          <p:nvPr>
            <p:ph type="title"/>
          </p:nvPr>
        </p:nvSpPr>
        <p:spPr>
          <a:xfrm>
            <a:off x="460013" y="274638"/>
            <a:ext cx="8229599" cy="846690"/>
          </a:xfrm>
        </p:spPr>
        <p:txBody>
          <a:bodyPr/>
          <a:lstStyle/>
          <a:p>
            <a:pPr lvl="0"/>
            <a:r>
              <a:rPr lang="en-US" sz="2800" dirty="0" smtClean="0">
                <a:solidFill>
                  <a:srgbClr val="35A5E4"/>
                </a:solidFill>
              </a:rPr>
              <a:t>Business Transaction Auto-Discovery</a:t>
            </a:r>
            <a:endParaRPr lang="en-US" sz="2800" dirty="0">
              <a:solidFill>
                <a:srgbClr val="35A5E4"/>
              </a:solidFill>
            </a:endParaRPr>
          </a:p>
        </p:txBody>
      </p:sp>
      <p:sp>
        <p:nvSpPr>
          <p:cNvPr id="8" name="Slide Number Placeholder 7"/>
          <p:cNvSpPr>
            <a:spLocks noGrp="1"/>
          </p:cNvSpPr>
          <p:nvPr>
            <p:ph type="sldNum" sz="quarter" idx="4"/>
          </p:nvPr>
        </p:nvSpPr>
        <p:spPr/>
        <p:txBody>
          <a:bodyPr/>
          <a:lstStyle/>
          <a:p>
            <a:fld id="{7D753408-D142-EE49-8269-A574ADA0CBDB}" type="slidenum">
              <a:rPr lang="en-US" smtClean="0"/>
              <a:pPr/>
              <a:t>8</a:t>
            </a:fld>
            <a:endParaRPr lang="en-US" dirty="0"/>
          </a:p>
        </p:txBody>
      </p:sp>
    </p:spTree>
    <p:extLst>
      <p:ext uri="{BB962C8B-B14F-4D97-AF65-F5344CB8AC3E}">
        <p14:creationId xmlns:p14="http://schemas.microsoft.com/office/powerpoint/2010/main" val="18511870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0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2000"/>
                                        <p:tgtEl>
                                          <p:spTgt spid="33"/>
                                        </p:tgtEl>
                                      </p:cBhvr>
                                    </p:animEffect>
                                  </p:childTnLst>
                                </p:cTn>
                              </p:par>
                              <p:par>
                                <p:cTn id="11" presetID="10"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2000"/>
                                        <p:tgtEl>
                                          <p:spTgt spid="37"/>
                                        </p:tgtEl>
                                      </p:cBhvr>
                                    </p:animEffect>
                                  </p:childTnLst>
                                </p:cTn>
                              </p:par>
                              <p:par>
                                <p:cTn id="14" presetID="10" presetClass="entr" presetSubtype="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2000"/>
                                        <p:tgtEl>
                                          <p:spTgt spid="35"/>
                                        </p:tgtEl>
                                      </p:cBhvr>
                                    </p:animEffect>
                                  </p:childTnLst>
                                </p:cTn>
                              </p:par>
                              <p:par>
                                <p:cTn id="17" presetID="10"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2000"/>
                                        <p:tgtEl>
                                          <p:spTgt spid="38"/>
                                        </p:tgtEl>
                                      </p:cBhvr>
                                    </p:animEffect>
                                  </p:childTnLst>
                                </p:cTn>
                              </p:par>
                              <p:par>
                                <p:cTn id="20" presetID="10" presetClass="entr" presetSubtype="0" fill="hold" nodeType="withEffect">
                                  <p:stCondLst>
                                    <p:cond delay="0"/>
                                  </p:stCondLst>
                                  <p:childTnLst>
                                    <p:set>
                                      <p:cBhvr>
                                        <p:cTn id="21" dur="1" fill="hold">
                                          <p:stCondLst>
                                            <p:cond delay="0"/>
                                          </p:stCondLst>
                                        </p:cTn>
                                        <p:tgtEl>
                                          <p:spTgt spid="223"/>
                                        </p:tgtEl>
                                        <p:attrNameLst>
                                          <p:attrName>style.visibility</p:attrName>
                                        </p:attrNameLst>
                                      </p:cBhvr>
                                      <p:to>
                                        <p:strVal val="visible"/>
                                      </p:to>
                                    </p:set>
                                    <p:animEffect transition="in" filter="fade">
                                      <p:cBhvr>
                                        <p:cTn id="22" dur="500"/>
                                        <p:tgtEl>
                                          <p:spTgt spid="2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2000"/>
                                        <p:tgtEl>
                                          <p:spTgt spid="52"/>
                                        </p:tgtEl>
                                      </p:cBhvr>
                                    </p:animEffect>
                                  </p:childTnLst>
                                </p:cTn>
                              </p:par>
                              <p:par>
                                <p:cTn id="28" presetID="10" presetClass="entr" presetSubtype="0" fill="hold" nodeType="withEffect">
                                  <p:stCondLst>
                                    <p:cond delay="0"/>
                                  </p:stCondLst>
                                  <p:childTnLst>
                                    <p:set>
                                      <p:cBhvr>
                                        <p:cTn id="29" dur="1" fill="hold">
                                          <p:stCondLst>
                                            <p:cond delay="0"/>
                                          </p:stCondLst>
                                        </p:cTn>
                                        <p:tgtEl>
                                          <p:spTgt spid="210"/>
                                        </p:tgtEl>
                                        <p:attrNameLst>
                                          <p:attrName>style.visibility</p:attrName>
                                        </p:attrNameLst>
                                      </p:cBhvr>
                                      <p:to>
                                        <p:strVal val="visible"/>
                                      </p:to>
                                    </p:set>
                                    <p:animEffect transition="in" filter="fade">
                                      <p:cBhvr>
                                        <p:cTn id="30" dur="2000"/>
                                        <p:tgtEl>
                                          <p:spTgt spid="210"/>
                                        </p:tgtEl>
                                      </p:cBhvr>
                                    </p:animEffect>
                                  </p:childTnLst>
                                </p:cTn>
                              </p:par>
                              <p:par>
                                <p:cTn id="31" presetID="10" presetClass="entr" presetSubtype="0" fill="hold" nodeType="withEffect">
                                  <p:stCondLst>
                                    <p:cond delay="0"/>
                                  </p:stCondLst>
                                  <p:childTnLst>
                                    <p:set>
                                      <p:cBhvr>
                                        <p:cTn id="32" dur="1" fill="hold">
                                          <p:stCondLst>
                                            <p:cond delay="0"/>
                                          </p:stCondLst>
                                        </p:cTn>
                                        <p:tgtEl>
                                          <p:spTgt spid="209"/>
                                        </p:tgtEl>
                                        <p:attrNameLst>
                                          <p:attrName>style.visibility</p:attrName>
                                        </p:attrNameLst>
                                      </p:cBhvr>
                                      <p:to>
                                        <p:strVal val="visible"/>
                                      </p:to>
                                    </p:set>
                                    <p:animEffect transition="in" filter="fade">
                                      <p:cBhvr>
                                        <p:cTn id="33" dur="2000"/>
                                        <p:tgtEl>
                                          <p:spTgt spid="20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9"/>
                                        </p:tgtEl>
                                        <p:attrNameLst>
                                          <p:attrName>style.visibility</p:attrName>
                                        </p:attrNameLst>
                                      </p:cBhvr>
                                      <p:to>
                                        <p:strVal val="visible"/>
                                      </p:to>
                                    </p:set>
                                    <p:animEffect transition="in" filter="fade">
                                      <p:cBhvr>
                                        <p:cTn id="36" dur="500"/>
                                        <p:tgtEl>
                                          <p:spTgt spid="21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fade">
                                      <p:cBhvr>
                                        <p:cTn id="41" dur="2000"/>
                                        <p:tgtEl>
                                          <p:spTgt spid="55"/>
                                        </p:tgtEl>
                                      </p:cBhvr>
                                    </p:animEffect>
                                  </p:childTnLst>
                                </p:cTn>
                              </p:par>
                              <p:par>
                                <p:cTn id="42" presetID="10" presetClass="entr" presetSubtype="0" fill="hold" nodeType="withEffect">
                                  <p:stCondLst>
                                    <p:cond delay="0"/>
                                  </p:stCondLst>
                                  <p:childTnLst>
                                    <p:set>
                                      <p:cBhvr>
                                        <p:cTn id="43" dur="1" fill="hold">
                                          <p:stCondLst>
                                            <p:cond delay="0"/>
                                          </p:stCondLst>
                                        </p:cTn>
                                        <p:tgtEl>
                                          <p:spTgt spid="161"/>
                                        </p:tgtEl>
                                        <p:attrNameLst>
                                          <p:attrName>style.visibility</p:attrName>
                                        </p:attrNameLst>
                                      </p:cBhvr>
                                      <p:to>
                                        <p:strVal val="visible"/>
                                      </p:to>
                                    </p:set>
                                    <p:animEffect transition="in" filter="fade">
                                      <p:cBhvr>
                                        <p:cTn id="44" dur="2000"/>
                                        <p:tgtEl>
                                          <p:spTgt spid="16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fade">
                                      <p:cBhvr>
                                        <p:cTn id="47" dur="2000"/>
                                        <p:tgtEl>
                                          <p:spTgt spid="5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20"/>
                                        </p:tgtEl>
                                        <p:attrNameLst>
                                          <p:attrName>style.visibility</p:attrName>
                                        </p:attrNameLst>
                                      </p:cBhvr>
                                      <p:to>
                                        <p:strVal val="visible"/>
                                      </p:to>
                                    </p:set>
                                    <p:animEffect transition="in" filter="fade">
                                      <p:cBhvr>
                                        <p:cTn id="50" dur="500"/>
                                        <p:tgtEl>
                                          <p:spTgt spid="22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fade">
                                      <p:cBhvr>
                                        <p:cTn id="55" dur="2000"/>
                                        <p:tgtEl>
                                          <p:spTgt spid="5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7"/>
                                        </p:tgtEl>
                                        <p:attrNameLst>
                                          <p:attrName>style.visibility</p:attrName>
                                        </p:attrNameLst>
                                      </p:cBhvr>
                                      <p:to>
                                        <p:strVal val="visible"/>
                                      </p:to>
                                    </p:set>
                                    <p:animEffect transition="in" filter="fade">
                                      <p:cBhvr>
                                        <p:cTn id="58" dur="2000"/>
                                        <p:tgtEl>
                                          <p:spTgt spid="5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21"/>
                                        </p:tgtEl>
                                        <p:attrNameLst>
                                          <p:attrName>style.visibility</p:attrName>
                                        </p:attrNameLst>
                                      </p:cBhvr>
                                      <p:to>
                                        <p:strVal val="visible"/>
                                      </p:to>
                                    </p:set>
                                    <p:animEffect transition="in" filter="fade">
                                      <p:cBhvr>
                                        <p:cTn id="61" dur="500"/>
                                        <p:tgtEl>
                                          <p:spTgt spid="22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6"/>
                                        </p:tgtEl>
                                        <p:attrNameLst>
                                          <p:attrName>style.visibility</p:attrName>
                                        </p:attrNameLst>
                                      </p:cBhvr>
                                      <p:to>
                                        <p:strVal val="visible"/>
                                      </p:to>
                                    </p:set>
                                    <p:animEffect transition="in" filter="fade">
                                      <p:cBhvr>
                                        <p:cTn id="64" dur="2000"/>
                                        <p:tgtEl>
                                          <p:spTgt spid="56"/>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fade">
                                      <p:cBhvr>
                                        <p:cTn id="69" dur="2000"/>
                                        <p:tgtEl>
                                          <p:spTgt spid="51"/>
                                        </p:tgtEl>
                                      </p:cBhvr>
                                    </p:animEffect>
                                  </p:childTnLst>
                                </p:cTn>
                              </p:par>
                              <p:par>
                                <p:cTn id="70" presetID="10" presetClass="entr" presetSubtype="0" fill="hold" nodeType="withEffect">
                                  <p:stCondLst>
                                    <p:cond delay="0"/>
                                  </p:stCondLst>
                                  <p:childTnLst>
                                    <p:set>
                                      <p:cBhvr>
                                        <p:cTn id="71" dur="1" fill="hold">
                                          <p:stCondLst>
                                            <p:cond delay="0"/>
                                          </p:stCondLst>
                                        </p:cTn>
                                        <p:tgtEl>
                                          <p:spTgt spid="287"/>
                                        </p:tgtEl>
                                        <p:attrNameLst>
                                          <p:attrName>style.visibility</p:attrName>
                                        </p:attrNameLst>
                                      </p:cBhvr>
                                      <p:to>
                                        <p:strVal val="visible"/>
                                      </p:to>
                                    </p:set>
                                    <p:animEffect transition="in" filter="fade">
                                      <p:cBhvr>
                                        <p:cTn id="72" dur="2000"/>
                                        <p:tgtEl>
                                          <p:spTgt spid="287"/>
                                        </p:tgtEl>
                                      </p:cBhvr>
                                    </p:animEffect>
                                  </p:childTnLst>
                                </p:cTn>
                              </p:par>
                              <p:par>
                                <p:cTn id="73" presetID="10" presetClass="entr" presetSubtype="0" fill="hold" nodeType="withEffect">
                                  <p:stCondLst>
                                    <p:cond delay="0"/>
                                  </p:stCondLst>
                                  <p:childTnLst>
                                    <p:set>
                                      <p:cBhvr>
                                        <p:cTn id="74" dur="1" fill="hold">
                                          <p:stCondLst>
                                            <p:cond delay="0"/>
                                          </p:stCondLst>
                                        </p:cTn>
                                        <p:tgtEl>
                                          <p:spTgt spid="34"/>
                                        </p:tgtEl>
                                        <p:attrNameLst>
                                          <p:attrName>style.visibility</p:attrName>
                                        </p:attrNameLst>
                                      </p:cBhvr>
                                      <p:to>
                                        <p:strVal val="visible"/>
                                      </p:to>
                                    </p:set>
                                    <p:animEffect transition="in" filter="fade">
                                      <p:cBhvr>
                                        <p:cTn id="75" dur="2000"/>
                                        <p:tgtEl>
                                          <p:spTgt spid="34"/>
                                        </p:tgtEl>
                                      </p:cBhvr>
                                    </p:animEffect>
                                  </p:childTnLst>
                                </p:cTn>
                              </p:par>
                              <p:par>
                                <p:cTn id="76" presetID="10" presetClass="entr" presetSubtype="0" fill="hold" nodeType="withEffect">
                                  <p:stCondLst>
                                    <p:cond delay="0"/>
                                  </p:stCondLst>
                                  <p:childTnLst>
                                    <p:set>
                                      <p:cBhvr>
                                        <p:cTn id="77" dur="1" fill="hold">
                                          <p:stCondLst>
                                            <p:cond delay="0"/>
                                          </p:stCondLst>
                                        </p:cTn>
                                        <p:tgtEl>
                                          <p:spTgt spid="36"/>
                                        </p:tgtEl>
                                        <p:attrNameLst>
                                          <p:attrName>style.visibility</p:attrName>
                                        </p:attrNameLst>
                                      </p:cBhvr>
                                      <p:to>
                                        <p:strVal val="visible"/>
                                      </p:to>
                                    </p:set>
                                    <p:animEffect transition="in" filter="fade">
                                      <p:cBhvr>
                                        <p:cTn id="78" dur="2000"/>
                                        <p:tgtEl>
                                          <p:spTgt spid="36"/>
                                        </p:tgtEl>
                                      </p:cBhvr>
                                    </p:animEffect>
                                  </p:childTnLst>
                                </p:cTn>
                              </p:par>
                              <p:par>
                                <p:cTn id="79" presetID="10" presetClass="entr" presetSubtype="0" fill="hold" nodeType="withEffect">
                                  <p:stCondLst>
                                    <p:cond delay="0"/>
                                  </p:stCondLst>
                                  <p:childTnLst>
                                    <p:set>
                                      <p:cBhvr>
                                        <p:cTn id="80" dur="1" fill="hold">
                                          <p:stCondLst>
                                            <p:cond delay="0"/>
                                          </p:stCondLst>
                                        </p:cTn>
                                        <p:tgtEl>
                                          <p:spTgt spid="395"/>
                                        </p:tgtEl>
                                        <p:attrNameLst>
                                          <p:attrName>style.visibility</p:attrName>
                                        </p:attrNameLst>
                                      </p:cBhvr>
                                      <p:to>
                                        <p:strVal val="visible"/>
                                      </p:to>
                                    </p:set>
                                    <p:animEffect transition="in" filter="fade">
                                      <p:cBhvr>
                                        <p:cTn id="81" dur="500"/>
                                        <p:tgtEl>
                                          <p:spTgt spid="395"/>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222"/>
                                        </p:tgtEl>
                                        <p:attrNameLst>
                                          <p:attrName>style.visibility</p:attrName>
                                        </p:attrNameLst>
                                      </p:cBhvr>
                                      <p:to>
                                        <p:strVal val="visible"/>
                                      </p:to>
                                    </p:set>
                                    <p:animEffect transition="in" filter="fade">
                                      <p:cBhvr>
                                        <p:cTn id="86" dur="2000"/>
                                        <p:tgtEl>
                                          <p:spTgt spid="222"/>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58"/>
                                        </p:tgtEl>
                                        <p:attrNameLst>
                                          <p:attrName>style.visibility</p:attrName>
                                        </p:attrNameLst>
                                      </p:cBhvr>
                                      <p:to>
                                        <p:strVal val="visible"/>
                                      </p:to>
                                    </p:set>
                                    <p:animEffect transition="in" filter="fade">
                                      <p:cBhvr>
                                        <p:cTn id="89" dur="2000"/>
                                        <p:tgtEl>
                                          <p:spTgt spid="58"/>
                                        </p:tgtEl>
                                      </p:cBhvr>
                                    </p:animEffec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P spid="56" grpId="0"/>
      <p:bldP spid="57" grpId="0"/>
      <p:bldP spid="58" grpId="0"/>
      <p:bldP spid="219" grpId="0" animBg="1"/>
      <p:bldP spid="220" grpId="0" animBg="1"/>
      <p:bldP spid="221" grpId="0" animBg="1"/>
      <p:bldP spid="2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609599" y="1777999"/>
            <a:ext cx="2286001" cy="1472709"/>
          </a:xfrm>
          <a:prstGeom prst="rect">
            <a:avLst/>
          </a:prstGeom>
          <a:solidFill>
            <a:srgbClr val="FF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bg1"/>
              </a:solidFill>
              <a:effectLst/>
              <a:latin typeface="Arial" charset="0"/>
              <a:ea typeface="ＭＳ Ｐゴシック" pitchFamily="-96" charset="-128"/>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bg1"/>
                </a:solidFill>
                <a:effectLst/>
                <a:latin typeface="Arial" charset="0"/>
                <a:ea typeface="ＭＳ Ｐゴシック" pitchFamily="-96" charset="-128"/>
              </a:rPr>
              <a:t>Health Rule or Policy Event</a:t>
            </a:r>
            <a:endParaRPr kumimoji="0" lang="en-US" sz="2400" b="0" i="0" u="none" strike="noStrike" cap="none" normalizeH="0" baseline="0" dirty="0" smtClean="0">
              <a:ln>
                <a:noFill/>
              </a:ln>
              <a:solidFill>
                <a:schemeClr val="bg1"/>
              </a:solidFill>
              <a:effectLst/>
              <a:latin typeface="Arial" charset="0"/>
              <a:ea typeface="ＭＳ Ｐゴシック" pitchFamily="-96" charset="-128"/>
            </a:endParaRPr>
          </a:p>
        </p:txBody>
      </p:sp>
      <p:sp>
        <p:nvSpPr>
          <p:cNvPr id="21" name="Right Arrow 20"/>
          <p:cNvSpPr/>
          <p:nvPr/>
        </p:nvSpPr>
        <p:spPr bwMode="auto">
          <a:xfrm>
            <a:off x="3255205" y="2223111"/>
            <a:ext cx="2667000" cy="4572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96" charset="-128"/>
            </a:endParaRPr>
          </a:p>
        </p:txBody>
      </p:sp>
      <p:sp>
        <p:nvSpPr>
          <p:cNvPr id="22" name="TextBox 21"/>
          <p:cNvSpPr txBox="1"/>
          <p:nvPr/>
        </p:nvSpPr>
        <p:spPr>
          <a:xfrm>
            <a:off x="2943720" y="1848853"/>
            <a:ext cx="3276600" cy="1200328"/>
          </a:xfrm>
          <a:prstGeom prst="rect">
            <a:avLst/>
          </a:prstGeom>
          <a:noFill/>
        </p:spPr>
        <p:txBody>
          <a:bodyPr wrap="square" rtlCol="0">
            <a:spAutoFit/>
          </a:bodyPr>
          <a:lstStyle/>
          <a:p>
            <a:pPr algn="ctr"/>
            <a:r>
              <a:rPr lang="en-US" dirty="0" smtClean="0"/>
              <a:t>Triggers Diagnostic</a:t>
            </a:r>
          </a:p>
          <a:p>
            <a:pPr algn="ctr"/>
            <a:endParaRPr lang="en-US" dirty="0" smtClean="0"/>
          </a:p>
          <a:p>
            <a:pPr algn="ctr"/>
            <a:r>
              <a:rPr lang="en-US" dirty="0" smtClean="0"/>
              <a:t> </a:t>
            </a:r>
            <a:endParaRPr lang="en-US" dirty="0" smtClean="0"/>
          </a:p>
          <a:p>
            <a:pPr algn="ctr"/>
            <a:r>
              <a:rPr lang="en-US" dirty="0" smtClean="0"/>
              <a:t>Data </a:t>
            </a:r>
            <a:r>
              <a:rPr lang="en-US" dirty="0" smtClean="0"/>
              <a:t>Collection</a:t>
            </a:r>
            <a:endParaRPr lang="en-US" dirty="0"/>
          </a:p>
        </p:txBody>
      </p:sp>
      <p:pic>
        <p:nvPicPr>
          <p:cNvPr id="23" name="Picture 22"/>
          <p:cNvPicPr>
            <a:picLocks noChangeAspect="1"/>
          </p:cNvPicPr>
          <p:nvPr/>
        </p:nvPicPr>
        <p:blipFill>
          <a:blip r:embed="rId3"/>
          <a:stretch>
            <a:fillRect/>
          </a:stretch>
        </p:blipFill>
        <p:spPr>
          <a:xfrm>
            <a:off x="6629400" y="1201154"/>
            <a:ext cx="1091363" cy="1080345"/>
          </a:xfrm>
          <a:prstGeom prst="rect">
            <a:avLst/>
          </a:prstGeom>
        </p:spPr>
      </p:pic>
      <p:pic>
        <p:nvPicPr>
          <p:cNvPr id="25" name="Picture 24"/>
          <p:cNvPicPr>
            <a:picLocks noChangeAspect="1"/>
          </p:cNvPicPr>
          <p:nvPr/>
        </p:nvPicPr>
        <p:blipFill>
          <a:blip r:embed="rId3"/>
          <a:stretch>
            <a:fillRect/>
          </a:stretch>
        </p:blipFill>
        <p:spPr>
          <a:xfrm>
            <a:off x="6172200" y="1606708"/>
            <a:ext cx="1091363" cy="1080345"/>
          </a:xfrm>
          <a:prstGeom prst="rect">
            <a:avLst/>
          </a:prstGeom>
        </p:spPr>
      </p:pic>
      <p:pic>
        <p:nvPicPr>
          <p:cNvPr id="26" name="Picture 25"/>
          <p:cNvPicPr>
            <a:picLocks noChangeAspect="1"/>
          </p:cNvPicPr>
          <p:nvPr/>
        </p:nvPicPr>
        <p:blipFill>
          <a:blip r:embed="rId3"/>
          <a:stretch>
            <a:fillRect/>
          </a:stretch>
        </p:blipFill>
        <p:spPr>
          <a:xfrm>
            <a:off x="6858000" y="2001253"/>
            <a:ext cx="1091363" cy="1080345"/>
          </a:xfrm>
          <a:prstGeom prst="rect">
            <a:avLst/>
          </a:prstGeom>
        </p:spPr>
      </p:pic>
      <p:sp>
        <p:nvSpPr>
          <p:cNvPr id="27" name="TextBox 26"/>
          <p:cNvSpPr txBox="1"/>
          <p:nvPr/>
        </p:nvSpPr>
        <p:spPr>
          <a:xfrm>
            <a:off x="5563643" y="3017316"/>
            <a:ext cx="3506898" cy="369332"/>
          </a:xfrm>
          <a:prstGeom prst="rect">
            <a:avLst/>
          </a:prstGeom>
          <a:noFill/>
        </p:spPr>
        <p:txBody>
          <a:bodyPr wrap="square" rtlCol="0">
            <a:spAutoFit/>
          </a:bodyPr>
          <a:lstStyle/>
          <a:p>
            <a:r>
              <a:rPr lang="en-US" dirty="0" smtClean="0"/>
              <a:t>Collects Transaction</a:t>
            </a:r>
            <a:r>
              <a:rPr lang="en-US" dirty="0" smtClean="0"/>
              <a:t> </a:t>
            </a:r>
            <a:r>
              <a:rPr lang="en-US" dirty="0" smtClean="0"/>
              <a:t>Snapshots</a:t>
            </a:r>
            <a:endParaRPr lang="en-US" dirty="0"/>
          </a:p>
        </p:txBody>
      </p:sp>
      <p:pic>
        <p:nvPicPr>
          <p:cNvPr id="28" name="Picture 27"/>
          <p:cNvPicPr>
            <a:picLocks noChangeAspect="1"/>
          </p:cNvPicPr>
          <p:nvPr/>
        </p:nvPicPr>
        <p:blipFill>
          <a:blip r:embed="rId3"/>
          <a:stretch>
            <a:fillRect/>
          </a:stretch>
        </p:blipFill>
        <p:spPr>
          <a:xfrm>
            <a:off x="228600" y="4406055"/>
            <a:ext cx="1091363" cy="1080345"/>
          </a:xfrm>
          <a:prstGeom prst="rect">
            <a:avLst/>
          </a:prstGeom>
        </p:spPr>
      </p:pic>
      <p:sp>
        <p:nvSpPr>
          <p:cNvPr id="29" name="Rounded Rectangle 28"/>
          <p:cNvSpPr/>
          <p:nvPr/>
        </p:nvSpPr>
        <p:spPr>
          <a:xfrm>
            <a:off x="2971800" y="3962400"/>
            <a:ext cx="5791200" cy="2224983"/>
          </a:xfrm>
          <a:prstGeom prst="roundRect">
            <a:avLst/>
          </a:prstGeom>
          <a:solidFill>
            <a:schemeClr val="bg1">
              <a:lumMod val="65000"/>
            </a:schemeClr>
          </a:solidFill>
          <a:ln>
            <a:solidFill>
              <a:schemeClr val="bg1">
                <a:lumMod val="65000"/>
              </a:schemeClr>
            </a:solidFill>
          </a:ln>
        </p:spPr>
        <p:style>
          <a:lnRef idx="2">
            <a:schemeClr val="accent4">
              <a:shade val="50000"/>
            </a:schemeClr>
          </a:lnRef>
          <a:fillRef idx="1">
            <a:schemeClr val="accent4"/>
          </a:fillRef>
          <a:effectRef idx="0">
            <a:schemeClr val="accent4"/>
          </a:effectRef>
          <a:fontRef idx="minor">
            <a:schemeClr val="lt1"/>
          </a:fontRef>
        </p:style>
        <p:txBody>
          <a:bodyPr anchor="ctr">
            <a:prstTxWarp prst="textNoShape">
              <a:avLst/>
            </a:prstTxWarp>
          </a:bodyPr>
          <a:lstStyle/>
          <a:p>
            <a:endParaRPr lang="en-US" sz="1400" dirty="0" smtClean="0">
              <a:solidFill>
                <a:schemeClr val="bg1"/>
              </a:solidFill>
            </a:endParaRPr>
          </a:p>
        </p:txBody>
      </p:sp>
      <p:sp>
        <p:nvSpPr>
          <p:cNvPr id="30" name="TextBox 29"/>
          <p:cNvSpPr txBox="1"/>
          <p:nvPr/>
        </p:nvSpPr>
        <p:spPr>
          <a:xfrm>
            <a:off x="3352800" y="4191000"/>
            <a:ext cx="5329142" cy="1815882"/>
          </a:xfrm>
          <a:prstGeom prst="rect">
            <a:avLst/>
          </a:prstGeom>
          <a:noFill/>
        </p:spPr>
        <p:txBody>
          <a:bodyPr wrap="square" rtlCol="0">
            <a:spAutoFit/>
          </a:bodyPr>
          <a:lstStyle/>
          <a:p>
            <a:pPr marL="177800" indent="-177800">
              <a:buFont typeface="Arial"/>
              <a:buChar char="•"/>
            </a:pPr>
            <a:r>
              <a:rPr lang="en-US" sz="1600" dirty="0" smtClean="0">
                <a:solidFill>
                  <a:srgbClr val="040404"/>
                </a:solidFill>
              </a:rPr>
              <a:t>Complete distributed Call </a:t>
            </a:r>
            <a:r>
              <a:rPr lang="en-US" sz="1600" dirty="0" smtClean="0">
                <a:solidFill>
                  <a:srgbClr val="040404"/>
                </a:solidFill>
              </a:rPr>
              <a:t>Graphs (method call stacks)</a:t>
            </a:r>
            <a:endParaRPr lang="en-US" sz="1600" dirty="0" smtClean="0">
              <a:solidFill>
                <a:srgbClr val="040404"/>
              </a:solidFill>
            </a:endParaRPr>
          </a:p>
          <a:p>
            <a:pPr marL="177800" indent="-177800">
              <a:buFont typeface="Arial"/>
              <a:buChar char="•"/>
            </a:pPr>
            <a:r>
              <a:rPr lang="en-US" sz="1600" dirty="0" smtClean="0">
                <a:solidFill>
                  <a:srgbClr val="040404"/>
                </a:solidFill>
              </a:rPr>
              <a:t>Logged/Thrown Exception stack traces</a:t>
            </a:r>
          </a:p>
          <a:p>
            <a:pPr marL="177800" indent="-177800">
              <a:buFont typeface="Arial"/>
              <a:buChar char="•"/>
            </a:pPr>
            <a:r>
              <a:rPr lang="en-US" sz="1600" dirty="0" smtClean="0">
                <a:solidFill>
                  <a:srgbClr val="040404"/>
                </a:solidFill>
              </a:rPr>
              <a:t>All SQL </a:t>
            </a:r>
            <a:r>
              <a:rPr lang="en-US" sz="1600" dirty="0" smtClean="0">
                <a:solidFill>
                  <a:srgbClr val="040404"/>
                </a:solidFill>
              </a:rPr>
              <a:t>queries, most expensive identified</a:t>
            </a:r>
            <a:endParaRPr lang="en-US" sz="1600" dirty="0" smtClean="0">
              <a:solidFill>
                <a:srgbClr val="040404"/>
              </a:solidFill>
            </a:endParaRPr>
          </a:p>
          <a:p>
            <a:pPr marL="177800" indent="-177800">
              <a:buFont typeface="Arial"/>
              <a:buChar char="•"/>
            </a:pPr>
            <a:r>
              <a:rPr lang="en-US" sz="1600" dirty="0" smtClean="0">
                <a:solidFill>
                  <a:srgbClr val="040404"/>
                </a:solidFill>
              </a:rPr>
              <a:t>JVM/Hardware correlation</a:t>
            </a:r>
          </a:p>
          <a:p>
            <a:pPr marL="177800" indent="-177800">
              <a:buFont typeface="Arial"/>
              <a:buChar char="•"/>
            </a:pPr>
            <a:r>
              <a:rPr lang="en-US" sz="1600" dirty="0" smtClean="0">
                <a:solidFill>
                  <a:srgbClr val="040404"/>
                </a:solidFill>
              </a:rPr>
              <a:t>Stalled Thread Dumps – for stalled requests</a:t>
            </a:r>
          </a:p>
          <a:p>
            <a:pPr marL="177800" indent="-177800">
              <a:buFont typeface="Arial"/>
              <a:buChar char="•"/>
            </a:pPr>
            <a:r>
              <a:rPr lang="en-US" sz="1600" dirty="0" smtClean="0">
                <a:solidFill>
                  <a:srgbClr val="040404"/>
                </a:solidFill>
              </a:rPr>
              <a:t>HTTP Data – parameters</a:t>
            </a:r>
            <a:r>
              <a:rPr lang="en-US" sz="1600" dirty="0" smtClean="0">
                <a:solidFill>
                  <a:srgbClr val="040404"/>
                </a:solidFill>
              </a:rPr>
              <a:t>, cookies, session keys, </a:t>
            </a:r>
            <a:r>
              <a:rPr lang="en-US" sz="1600" dirty="0" smtClean="0">
                <a:solidFill>
                  <a:srgbClr val="040404"/>
                </a:solidFill>
              </a:rPr>
              <a:t>etc</a:t>
            </a:r>
          </a:p>
          <a:p>
            <a:pPr marL="177800" indent="-177800">
              <a:buFont typeface="Arial"/>
              <a:buChar char="•"/>
            </a:pPr>
            <a:r>
              <a:rPr lang="en-US" sz="1600" dirty="0" smtClean="0">
                <a:solidFill>
                  <a:srgbClr val="040404"/>
                </a:solidFill>
              </a:rPr>
              <a:t>Method Invocation </a:t>
            </a:r>
            <a:r>
              <a:rPr lang="en-US" sz="1600" dirty="0" smtClean="0">
                <a:solidFill>
                  <a:srgbClr val="040404"/>
                </a:solidFill>
              </a:rPr>
              <a:t>Data (Parameter </a:t>
            </a:r>
            <a:r>
              <a:rPr lang="en-US" sz="1600" dirty="0" err="1" smtClean="0">
                <a:solidFill>
                  <a:srgbClr val="040404"/>
                </a:solidFill>
              </a:rPr>
              <a:t>orderID</a:t>
            </a:r>
            <a:r>
              <a:rPr lang="en-US" sz="1600" dirty="0" smtClean="0">
                <a:solidFill>
                  <a:srgbClr val="040404"/>
                </a:solidFill>
              </a:rPr>
              <a:t>/Values)</a:t>
            </a:r>
            <a:endParaRPr lang="en-US" sz="1600" dirty="0">
              <a:solidFill>
                <a:srgbClr val="040404"/>
              </a:solidFill>
            </a:endParaRPr>
          </a:p>
        </p:txBody>
      </p:sp>
      <p:sp>
        <p:nvSpPr>
          <p:cNvPr id="31" name="Right Arrow 30"/>
          <p:cNvSpPr/>
          <p:nvPr/>
        </p:nvSpPr>
        <p:spPr bwMode="auto">
          <a:xfrm>
            <a:off x="1371600" y="5033682"/>
            <a:ext cx="1524000" cy="3048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ＭＳ Ｐゴシック" pitchFamily="-96" charset="-128"/>
            </a:endParaRPr>
          </a:p>
        </p:txBody>
      </p:sp>
      <p:sp>
        <p:nvSpPr>
          <p:cNvPr id="34" name="TextBox 33"/>
          <p:cNvSpPr txBox="1"/>
          <p:nvPr/>
        </p:nvSpPr>
        <p:spPr>
          <a:xfrm>
            <a:off x="76200" y="5405735"/>
            <a:ext cx="2590800" cy="369332"/>
          </a:xfrm>
          <a:prstGeom prst="rect">
            <a:avLst/>
          </a:prstGeom>
          <a:noFill/>
        </p:spPr>
        <p:txBody>
          <a:bodyPr wrap="square" rtlCol="0">
            <a:spAutoFit/>
          </a:bodyPr>
          <a:lstStyle/>
          <a:p>
            <a:r>
              <a:rPr lang="en-US" dirty="0" smtClean="0"/>
              <a:t>Transaction Snapshot</a:t>
            </a:r>
            <a:endParaRPr lang="en-US" dirty="0"/>
          </a:p>
        </p:txBody>
      </p:sp>
      <p:sp>
        <p:nvSpPr>
          <p:cNvPr id="36" name="Title 1"/>
          <p:cNvSpPr>
            <a:spLocks noGrp="1"/>
          </p:cNvSpPr>
          <p:nvPr>
            <p:ph type="title"/>
          </p:nvPr>
        </p:nvSpPr>
        <p:spPr>
          <a:xfrm>
            <a:off x="323850" y="215899"/>
            <a:ext cx="8439150" cy="855034"/>
          </a:xfrm>
        </p:spPr>
        <p:txBody>
          <a:bodyPr/>
          <a:lstStyle/>
          <a:p>
            <a:r>
              <a:rPr lang="en-US" sz="2800" dirty="0" smtClean="0">
                <a:solidFill>
                  <a:srgbClr val="35A5E4"/>
                </a:solidFill>
              </a:rPr>
              <a:t>APM Goal: </a:t>
            </a:r>
            <a:r>
              <a:rPr lang="en-US" sz="2800" dirty="0" smtClean="0">
                <a:solidFill>
                  <a:srgbClr val="35A5E4"/>
                </a:solidFill>
              </a:rPr>
              <a:t>Root </a:t>
            </a:r>
            <a:r>
              <a:rPr lang="en-US" sz="2800" dirty="0" smtClean="0">
                <a:solidFill>
                  <a:srgbClr val="35A5E4"/>
                </a:solidFill>
              </a:rPr>
              <a:t>Cause Identification</a:t>
            </a:r>
            <a:endParaRPr lang="en-US" sz="2800" dirty="0">
              <a:solidFill>
                <a:srgbClr val="35A5E4"/>
              </a:solidFill>
            </a:endParaRPr>
          </a:p>
        </p:txBody>
      </p:sp>
    </p:spTree>
    <p:extLst>
      <p:ext uri="{BB962C8B-B14F-4D97-AF65-F5344CB8AC3E}">
        <p14:creationId xmlns:p14="http://schemas.microsoft.com/office/powerpoint/2010/main" val="376866669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Default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Theme.thmx</Template>
  <TotalTime>46597</TotalTime>
  <Words>2520</Words>
  <Application>Microsoft Macintosh PowerPoint</Application>
  <PresentationFormat>On-screen Show (4:3)</PresentationFormat>
  <Paragraphs>389</Paragraphs>
  <Slides>14</Slides>
  <Notes>14</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14</vt:i4>
      </vt:variant>
    </vt:vector>
  </HeadingPairs>
  <TitlesOfParts>
    <vt:vector size="16" baseType="lpstr">
      <vt:lpstr>Default Theme</vt:lpstr>
      <vt:lpstr>Microsoft Word Document</vt:lpstr>
      <vt:lpstr>Sales Engineer Training: Chapter 3 Enterprise Infrastructure and Application Technologies </vt:lpstr>
      <vt:lpstr>Agenda:</vt:lpstr>
      <vt:lpstr>Distributed Application Architectures</vt:lpstr>
      <vt:lpstr>J2EE/Java Application Architecture</vt:lpstr>
      <vt:lpstr>.NET Application Architecture</vt:lpstr>
      <vt:lpstr>PHP Application Architecture</vt:lpstr>
      <vt:lpstr>AppDynamics Instrumentation-How Does It Work?</vt:lpstr>
      <vt:lpstr>Business Transaction Auto-Discovery</vt:lpstr>
      <vt:lpstr>APM Goal: Root Cause Identification</vt:lpstr>
      <vt:lpstr>APM Goal:  Code-Level Visibility</vt:lpstr>
      <vt:lpstr>Where We Play and Where We Don’t Play</vt:lpstr>
      <vt:lpstr>Agent Support Matrix*</vt:lpstr>
      <vt:lpstr>PowerPoint Presentation</vt:lpstr>
      <vt:lpstr>Summary</vt:lpstr>
    </vt:vector>
  </TitlesOfParts>
  <Company>AppDynamics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Shireen Afshar</dc:creator>
  <cp:lastModifiedBy>Lori Eubanks</cp:lastModifiedBy>
  <cp:revision>290</cp:revision>
  <dcterms:created xsi:type="dcterms:W3CDTF">2012-11-19T17:59:20Z</dcterms:created>
  <dcterms:modified xsi:type="dcterms:W3CDTF">2013-05-31T05:33:49Z</dcterms:modified>
</cp:coreProperties>
</file>